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4"/>
  </p:notesMasterIdLst>
  <p:sldIdLst>
    <p:sldId id="258" r:id="rId2"/>
    <p:sldId id="259" r:id="rId3"/>
    <p:sldId id="260" r:id="rId4"/>
    <p:sldId id="261" r:id="rId5"/>
    <p:sldId id="262" r:id="rId6"/>
    <p:sldId id="263" r:id="rId7"/>
    <p:sldId id="310" r:id="rId8"/>
    <p:sldId id="265" r:id="rId9"/>
    <p:sldId id="266" r:id="rId10"/>
    <p:sldId id="312" r:id="rId11"/>
    <p:sldId id="313" r:id="rId12"/>
    <p:sldId id="315" r:id="rId13"/>
    <p:sldId id="316" r:id="rId14"/>
    <p:sldId id="317" r:id="rId15"/>
    <p:sldId id="318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319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320" r:id="rId44"/>
    <p:sldId id="314" r:id="rId45"/>
    <p:sldId id="322" r:id="rId46"/>
    <p:sldId id="321" r:id="rId47"/>
    <p:sldId id="323" r:id="rId48"/>
    <p:sldId id="324" r:id="rId49"/>
    <p:sldId id="293" r:id="rId50"/>
    <p:sldId id="294" r:id="rId51"/>
    <p:sldId id="295" r:id="rId52"/>
    <p:sldId id="296" r:id="rId53"/>
    <p:sldId id="297" r:id="rId54"/>
    <p:sldId id="298" r:id="rId55"/>
    <p:sldId id="299" r:id="rId56"/>
    <p:sldId id="300" r:id="rId57"/>
    <p:sldId id="303" r:id="rId58"/>
    <p:sldId id="304" r:id="rId59"/>
    <p:sldId id="305" r:id="rId60"/>
    <p:sldId id="307" r:id="rId61"/>
    <p:sldId id="309" r:id="rId62"/>
    <p:sldId id="301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12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025B3-D12D-442E-A0E2-151BE40497D8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5B24A-26E4-413C-9B9D-2D945532C2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2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intcommission.org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18AF-EAB0-43CD-8495-7F93C0813EF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9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rtl="1"/>
            <a:endParaRPr lang="en-US" alt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D54B71-573B-466D-9F35-373AD989B092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924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18AF-EAB0-43CD-8495-7F93C0813EF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9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hlinkClick r:id="rId3"/>
              </a:rPr>
              <a:t>www.jointcommission.org</a:t>
            </a:r>
            <a:endParaRPr lang="en-US" altLang="en-US" dirty="0"/>
          </a:p>
          <a:p>
            <a:r>
              <a:rPr lang="en-US" altLang="en-US" dirty="0"/>
              <a:t>Founded in 1951An independent, not-for-profit organization, </a:t>
            </a:r>
          </a:p>
          <a:p>
            <a:r>
              <a:rPr lang="en-US" altLang="en-US" dirty="0"/>
              <a:t>The Joint Commission is the nation's oldest and largest standards-setting and accrediting body in health care. Commission evaluates and accredits more than 21,000 health care organizations and programs in the United States.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57752F-AB96-490D-A174-9751B335A49C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80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 algn="r" rtl="1">
              <a:buNone/>
            </a:pPr>
            <a:endParaRPr lang="en-US" altLang="en-US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9738381-08F2-4A94-875C-53025A69FF9B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76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5986B8-C23A-44A8-AC58-A5B87D9CDC74}" type="slidenum">
              <a:rPr kumimoji="0" lang="en-CA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altLang="en-US" dirty="0" err="1"/>
              <a:t>MedRec</a:t>
            </a:r>
            <a:r>
              <a:rPr lang="en-CA" altLang="en-US" dirty="0"/>
              <a:t> should also occur at transition points within a facility such as: admission, internal transfers (such as ICU to medicine where orders need to be reviewed and rewritten according to facility policy) and discharge to home or another healthcare setting.</a:t>
            </a:r>
            <a:endParaRPr lang="fa-IR" altLang="en-US" dirty="0"/>
          </a:p>
          <a:p>
            <a:pPr eaLnBrk="1" hangingPunct="1"/>
            <a:endParaRPr lang="fa-IR" altLang="en-US" dirty="0"/>
          </a:p>
        </p:txBody>
      </p:sp>
    </p:spTree>
    <p:extLst>
      <p:ext uri="{BB962C8B-B14F-4D97-AF65-F5344CB8AC3E}">
        <p14:creationId xmlns:p14="http://schemas.microsoft.com/office/powerpoint/2010/main" val="3163369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altLang="en-US" dirty="0"/>
              <a:t>http://www.saferhealthcarenow.ca: Getting started kit, medication reconciliation in LTC</a:t>
            </a:r>
            <a:endParaRPr lang="fa-IR" altLang="en-US" dirty="0"/>
          </a:p>
          <a:p>
            <a:pPr eaLnBrk="1" hangingPunct="1"/>
            <a:endParaRPr lang="fa-IR" altLang="en-US" dirty="0"/>
          </a:p>
        </p:txBody>
      </p:sp>
    </p:spTree>
    <p:extLst>
      <p:ext uri="{BB962C8B-B14F-4D97-AF65-F5344CB8AC3E}">
        <p14:creationId xmlns:p14="http://schemas.microsoft.com/office/powerpoint/2010/main" val="140584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18AF-EAB0-43CD-8495-7F93C0813EF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6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718AF-EAB0-43CD-8495-7F93C0813EF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3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247293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9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44633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17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7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02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64086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6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869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0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1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2AE8D91-0404-4F3C-BE82-9FB6F1C81E3E}" type="datetimeFigureOut">
              <a:rPr lang="en-US" smtClean="0"/>
              <a:pPr/>
              <a:t>1/31/2026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AE1889D-C568-43EE-BD0F-504276A761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567167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r" rtl="1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r" rtl="1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r" rtl="1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r" rtl="1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r" rtl="1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r" rtl="1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r" rtl="1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BD82E-3E17-4B49-8781-ACA7DC46F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4641" y="-442567"/>
            <a:ext cx="7376452" cy="5456460"/>
          </a:xfrm>
        </p:spPr>
        <p:txBody>
          <a:bodyPr/>
          <a:lstStyle/>
          <a:p>
            <a:pPr algn="r"/>
            <a:br>
              <a:rPr lang="fa-IR" alt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a-IR" alt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تلفیق دارویی</a:t>
            </a:r>
            <a:br>
              <a:rPr lang="fa-IR" alt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CA" altLang="en-US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Medication Reconciliation</a:t>
            </a:r>
            <a:endParaRPr lang="en-US" dirty="0">
              <a:solidFill>
                <a:srgbClr val="0033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F2F48-CED0-4AD3-BF27-1C562FBED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4641" y="5013893"/>
            <a:ext cx="7227629" cy="1341755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fa-IR" altLang="en-US" spc="0" dirty="0">
                <a:solidFill>
                  <a:srgbClr val="003300"/>
                </a:solidFill>
                <a:cs typeface="B Titr" panose="00000700000000000000" pitchFamily="2" charset="-78"/>
              </a:rPr>
              <a:t>دکتر </a:t>
            </a:r>
            <a:r>
              <a:rPr lang="fa-IR" altLang="en-US" dirty="0">
                <a:solidFill>
                  <a:srgbClr val="003300"/>
                </a:solidFill>
                <a:cs typeface="B Titr" panose="00000700000000000000" pitchFamily="2" charset="-78"/>
              </a:rPr>
              <a:t>فرشید ترک زبان</a:t>
            </a:r>
            <a:endParaRPr lang="fa-IR" altLang="en-US" spc="0" dirty="0">
              <a:solidFill>
                <a:srgbClr val="003300"/>
              </a:solidFill>
              <a:cs typeface="B Titr" panose="00000700000000000000" pitchFamily="2" charset="-78"/>
            </a:endParaRPr>
          </a:p>
          <a:p>
            <a:pPr algn="r" rtl="1"/>
            <a:r>
              <a:rPr lang="fa-IR" dirty="0">
                <a:solidFill>
                  <a:srgbClr val="003300"/>
                </a:solidFill>
              </a:rPr>
              <a:t>مدیر دارو وتجهیزات بیمارستان امام حسین (ع)</a:t>
            </a:r>
            <a:endParaRPr lang="en-US" spc="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29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800625" y="-1174087"/>
            <a:ext cx="5526547" cy="3460087"/>
          </a:xfrm>
        </p:spPr>
        <p:txBody>
          <a:bodyPr/>
          <a:lstStyle/>
          <a:p>
            <a:pPr algn="ctr">
              <a:defRPr/>
            </a:pPr>
            <a:r>
              <a:rPr lang="fa-IR" b="1" spc="0" dirty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پذیرش در بیمارستان </a:t>
            </a:r>
            <a:endParaRPr lang="en-US" b="1" spc="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752" y="2536812"/>
            <a:ext cx="4195011" cy="3160058"/>
          </a:xfrm>
          <a:prstGeom prst="rect">
            <a:avLst/>
          </a:prstGeom>
        </p:spPr>
      </p:pic>
      <p:pic>
        <p:nvPicPr>
          <p:cNvPr id="1026" name="Picture 2" descr="راه‌اندازی درمانگاه مصطفویان در بیمارستان امام خمینی ساری - نمایش محتوای  خبر - صدا و سیمای مازندران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577" y="2536812"/>
            <a:ext cx="4234957" cy="317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افتتاح یک درمانگاه خیریه دیگر در شهرستان ر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785" y="2536812"/>
            <a:ext cx="4195010" cy="316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" y="2880360"/>
            <a:ext cx="143256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  <a:cs typeface="B Titr" panose="00000700000000000000" pitchFamily="2" charset="-78"/>
              </a:rPr>
              <a:t>درمانگاه</a:t>
            </a:r>
            <a:endParaRPr lang="en-US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0906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63880" y="601580"/>
            <a:ext cx="9614536" cy="1074821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sz="3200" dirty="0">
                <a:cs typeface="B Titr" panose="00000700000000000000" pitchFamily="2" charset="-78"/>
              </a:rPr>
              <a:t>آنچه در زمان پذیرش بیمار در بیمارستان رخ می‌دهد:</a:t>
            </a:r>
            <a:endParaRPr lang="en-CA" altLang="en-US" sz="3200" dirty="0">
              <a:effectLst>
                <a:outerShdw blurRad="38100" dist="38100" dir="2700000" algn="tl">
                  <a:srgbClr val="000000"/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3894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051560" y="2072641"/>
            <a:ext cx="8839200" cy="3593591"/>
          </a:xfrm>
        </p:spPr>
        <p:txBody>
          <a:bodyPr>
            <a:normAutofit/>
          </a:bodyPr>
          <a:lstStyle/>
          <a:p>
            <a:pPr marL="514350" indent="-514350" algn="r" rtl="1">
              <a:buFont typeface="+mj-lt"/>
              <a:buAutoNum type="arabicParenR"/>
            </a:pPr>
            <a:r>
              <a:rPr lang="fa-IR" sz="3200" b="1" dirty="0">
                <a:cs typeface="B Lotus" panose="00000400000000000000" pitchFamily="2" charset="-78"/>
              </a:rPr>
              <a:t>پذیرش بیمار از اورژانس به بخش</a:t>
            </a:r>
            <a:endParaRPr lang="en-US" sz="3200" b="1" dirty="0">
              <a:cs typeface="B Lotus" panose="00000400000000000000" pitchFamily="2" charset="-78"/>
            </a:endParaRPr>
          </a:p>
          <a:p>
            <a:pPr marL="514350" indent="-514350" algn="r" rtl="1">
              <a:buFont typeface="+mj-lt"/>
              <a:buAutoNum type="arabicParenR"/>
            </a:pPr>
            <a:r>
              <a:rPr lang="fa-IR" sz="3200" b="1" dirty="0">
                <a:cs typeface="B Lotus" panose="00000400000000000000" pitchFamily="2" charset="-78"/>
              </a:rPr>
              <a:t>اخذ شرح حال اولیه دارویی توسط اعضای کادر درمان</a:t>
            </a:r>
            <a:endParaRPr lang="en-US" sz="3200" b="1" dirty="0">
              <a:cs typeface="B Lotus" panose="00000400000000000000" pitchFamily="2" charset="-78"/>
            </a:endParaRPr>
          </a:p>
          <a:p>
            <a:pPr marL="0" indent="0" algn="ctr" rtl="1">
              <a:buNone/>
            </a:pPr>
            <a:endParaRPr lang="fa-IR" sz="3200" b="1" dirty="0">
              <a:cs typeface="B Lotus" panose="00000400000000000000" pitchFamily="2" charset="-78"/>
            </a:endParaRPr>
          </a:p>
          <a:p>
            <a:pPr marL="0" indent="0" algn="ctr" rtl="1">
              <a:buNone/>
            </a:pPr>
            <a:r>
              <a:rPr lang="fa-IR" sz="3200" b="1" dirty="0">
                <a:cs typeface="B Lotus" panose="00000400000000000000" pitchFamily="2" charset="-78"/>
              </a:rPr>
              <a:t>این شرح حال اولیه مبنای تجویزهای دارویی پزشک در مرحله پذیرش قرار می‌گیرد.</a:t>
            </a:r>
            <a:endParaRPr lang="en-US" sz="3200" b="1" dirty="0">
              <a:cs typeface="B Lotus" panose="00000400000000000000" pitchFamily="2" charset="-78"/>
            </a:endParaRPr>
          </a:p>
          <a:p>
            <a:pPr eaLnBrk="1" hangingPunct="1">
              <a:defRPr/>
            </a:pPr>
            <a:endParaRPr lang="en-CA" altLang="en-US" sz="3200" b="1" i="1" dirty="0">
              <a:effectLst>
                <a:outerShdw blurRad="38100" dist="38100" dir="2700000" algn="tl">
                  <a:srgbClr val="FFFFFF"/>
                </a:outerShdw>
              </a:effectLst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46112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26839" y="397625"/>
            <a:ext cx="9208284" cy="1492132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altLang="en-US" sz="4000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مشکل از کجا آغاز می شود؟</a:t>
            </a:r>
            <a:endParaRPr lang="en-CA" altLang="en-US" sz="3600" b="1" dirty="0">
              <a:effectLst>
                <a:outerShdw blurRad="38100" dist="38100" dir="2700000" algn="tl">
                  <a:srgbClr val="000000"/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28707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390158" y="2017713"/>
            <a:ext cx="7772400" cy="4114800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v"/>
            </a:pPr>
            <a:r>
              <a:rPr lang="fa-IR" altLang="en-US" sz="3200" b="1" dirty="0">
                <a:cs typeface="B Lotus" panose="00000400000000000000" pitchFamily="2" charset="-78"/>
              </a:rPr>
              <a:t>قطع ناخواسته درمان‌های دارویی مزمن پیش از بستری </a:t>
            </a:r>
          </a:p>
          <a:p>
            <a:pPr algn="r" rtl="1">
              <a:buFont typeface="Wingdings" pitchFamily="2" charset="2"/>
              <a:buChar char="v"/>
            </a:pPr>
            <a:r>
              <a:rPr lang="fa-IR" altLang="en-US" sz="3200" b="1" dirty="0">
                <a:solidFill>
                  <a:srgbClr val="FF0000"/>
                </a:solidFill>
                <a:cs typeface="B Lotus" panose="00000400000000000000" pitchFamily="2" charset="-78"/>
              </a:rPr>
              <a:t>25% خطاهای دارویی در بیمارستان</a:t>
            </a:r>
            <a:endParaRPr lang="en-US" altLang="en-US" sz="3200" b="1" dirty="0">
              <a:solidFill>
                <a:srgbClr val="FF0000"/>
              </a:solidFill>
              <a:cs typeface="B Lotus" panose="00000400000000000000" pitchFamily="2" charset="-78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CA" altLang="en-US" sz="3200" b="1" dirty="0">
              <a:effectLst>
                <a:outerShdw blurRad="38100" dist="38100" dir="2700000" algn="tl">
                  <a:srgbClr val="FFFFFF"/>
                </a:outerShdw>
              </a:effectLst>
              <a:cs typeface="B Lotus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3534426"/>
            <a:ext cx="4471986" cy="293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34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337404" y="199074"/>
            <a:ext cx="7793037" cy="1462087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altLang="en-US" sz="4000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مشکل از کجا آغاز می شود؟</a:t>
            </a:r>
            <a:endParaRPr lang="en-CA" alt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973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337403" y="2017713"/>
            <a:ext cx="7772400" cy="4114800"/>
          </a:xfrm>
        </p:spPr>
        <p:txBody>
          <a:bodyPr>
            <a:normAutofit lnSpcReduction="10000"/>
          </a:bodyPr>
          <a:lstStyle/>
          <a:p>
            <a:pPr algn="just" rtl="1">
              <a:buFont typeface="Wingdings" pitchFamily="2" charset="2"/>
              <a:buChar char="v"/>
            </a:pP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54 درصد </a:t>
            </a:r>
            <a:r>
              <a:rPr lang="fa-IR" sz="2800" b="1" dirty="0">
                <a:cs typeface="B Lotus" panose="00000400000000000000" pitchFamily="2" charset="-78"/>
              </a:rPr>
              <a:t>از بیماران پذیرش شده در بیمارستان حداقل یک مورد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ناهمخوانی دارویی ناخواسته </a:t>
            </a:r>
            <a:r>
              <a:rPr lang="fa-IR" sz="2800" b="1" dirty="0">
                <a:cs typeface="B Lotus" panose="00000400000000000000" pitchFamily="2" charset="-78"/>
              </a:rPr>
              <a:t>را در مرحله پذیرش تجربه می‌کنند که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39 درصد </a:t>
            </a:r>
            <a:r>
              <a:rPr lang="fa-IR" sz="2800" b="1" dirty="0">
                <a:cs typeface="B Lotus" panose="00000400000000000000" pitchFamily="2" charset="-78"/>
              </a:rPr>
              <a:t>این موارد می‌توانند به صورت بالقوه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مشکل‌آفرین</a:t>
            </a:r>
            <a:r>
              <a:rPr lang="fa-IR" sz="2800" b="1" dirty="0">
                <a:cs typeface="B Lotus" panose="00000400000000000000" pitchFamily="2" charset="-78"/>
              </a:rPr>
              <a:t> باشند و منجر به اختلال در فرآیند درمانی بیمار شوند.</a:t>
            </a:r>
          </a:p>
          <a:p>
            <a:pPr algn="just" rtl="1">
              <a:buFont typeface="Wingdings" pitchFamily="2" charset="2"/>
              <a:buChar char="v"/>
            </a:pPr>
            <a:endParaRPr lang="fa-IR" sz="2800" b="1" dirty="0">
              <a:cs typeface="B Lotus" panose="00000400000000000000" pitchFamily="2" charset="-78"/>
            </a:endParaRPr>
          </a:p>
          <a:p>
            <a:pPr algn="just" rtl="1">
              <a:buFont typeface="Wingdings" pitchFamily="2" charset="2"/>
              <a:buChar char="v"/>
            </a:pPr>
            <a:r>
              <a:rPr lang="fa-IR" sz="2800" b="1" dirty="0">
                <a:cs typeface="B Lotus" panose="00000400000000000000" pitchFamily="2" charset="-78"/>
              </a:rPr>
              <a:t>23 درصد بیمارانی که از بخش مرخص می‌شوند،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عوارض</a:t>
            </a:r>
            <a:r>
              <a:rPr lang="fa-IR" sz="2800" b="1" dirty="0">
                <a:cs typeface="B Lotus" panose="00000400000000000000" pitchFamily="2" charset="-78"/>
              </a:rPr>
              <a:t> ناخواسته‌ای را تجربه می‌کنند که 72 درصد از این موارد در ارتباط با رژیم دارویی مریض است که غالبا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قابل پیشگیری و کنترل </a:t>
            </a:r>
            <a:r>
              <a:rPr lang="fa-IR" sz="2800" b="1" dirty="0">
                <a:cs typeface="B Lotus" panose="00000400000000000000" pitchFamily="2" charset="-78"/>
              </a:rPr>
              <a:t>است.</a:t>
            </a:r>
          </a:p>
          <a:p>
            <a:pPr algn="just" rtl="1"/>
            <a:endParaRPr lang="en-US" sz="2800" b="1" dirty="0">
              <a:cs typeface="B Lotus" panose="00000400000000000000" pitchFamily="2" charset="-78"/>
            </a:endParaRPr>
          </a:p>
          <a:p>
            <a:pPr algn="just" eaLnBrk="1" hangingPunct="1">
              <a:lnSpc>
                <a:spcPct val="80000"/>
              </a:lnSpc>
              <a:defRPr/>
            </a:pPr>
            <a:endParaRPr lang="en-CA" altLang="en-US" sz="2800" b="1" dirty="0">
              <a:effectLst>
                <a:outerShdw blurRad="38100" dist="38100" dir="2700000" algn="tl">
                  <a:srgbClr val="FFFFFF"/>
                </a:outerShdw>
              </a:effectLst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21566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6265" y="0"/>
            <a:ext cx="5526547" cy="3627727"/>
          </a:xfrm>
        </p:spPr>
        <p:txBody>
          <a:bodyPr/>
          <a:lstStyle/>
          <a:p>
            <a:pPr algn="ctr">
              <a:defRPr/>
            </a:pPr>
            <a:r>
              <a:rPr lang="fa-IR" b="1" spc="0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تلفیق دارویی</a:t>
            </a:r>
            <a:endParaRPr lang="en-US" b="1" spc="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6561" y="760110"/>
            <a:ext cx="5991918" cy="500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71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b="80960"/>
          <a:stretch/>
        </p:blipFill>
        <p:spPr>
          <a:xfrm>
            <a:off x="1914144" y="646741"/>
            <a:ext cx="8157972" cy="1541794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/>
          <a:srcRect l="75236" t="19338"/>
          <a:stretch/>
        </p:blipFill>
        <p:spPr>
          <a:xfrm>
            <a:off x="9962654" y="0"/>
            <a:ext cx="2058393" cy="6654920"/>
          </a:xfrm>
          <a:prstGeom prst="rect">
            <a:avLst/>
          </a:prstGeom>
        </p:spPr>
      </p:pic>
      <p:sp>
        <p:nvSpPr>
          <p:cNvPr id="6" name="Rectangle 3"/>
          <p:cNvSpPr txBox="1">
            <a:spLocks noRot="1" noChangeArrowheads="1"/>
          </p:cNvSpPr>
          <p:nvPr/>
        </p:nvSpPr>
        <p:spPr>
          <a:xfrm>
            <a:off x="1678126" y="2364327"/>
            <a:ext cx="8284528" cy="4114800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>
            <a:lvl1pPr marL="365760" indent="-283464" algn="r" rtl="1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r" rtl="1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r" rtl="1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fa-IR" altLang="en-US" b="1" dirty="0">
                <a:cs typeface="B Lotus" panose="00000400000000000000" pitchFamily="2" charset="-78"/>
              </a:rPr>
              <a:t>فرآیندی رسمی که طی آن یک </a:t>
            </a:r>
            <a:r>
              <a:rPr lang="fa-IR" altLang="en-US" b="1" dirty="0">
                <a:solidFill>
                  <a:srgbClr val="FF0000"/>
                </a:solidFill>
                <a:cs typeface="B Lotus" panose="00000400000000000000" pitchFamily="2" charset="-78"/>
              </a:rPr>
              <a:t>لیست کامل و دقیق </a:t>
            </a:r>
            <a:r>
              <a:rPr lang="fa-IR" altLang="en-US" b="1" dirty="0">
                <a:cs typeface="B Lotus" panose="00000400000000000000" pitchFamily="2" charset="-78"/>
              </a:rPr>
              <a:t>از </a:t>
            </a:r>
            <a:r>
              <a:rPr lang="fa-IR" altLang="en-US" b="1" dirty="0">
                <a:solidFill>
                  <a:srgbClr val="FF0000"/>
                </a:solidFill>
                <a:cs typeface="B Lotus" panose="00000400000000000000" pitchFamily="2" charset="-78"/>
              </a:rPr>
              <a:t>داروهای مصرفی </a:t>
            </a:r>
            <a:r>
              <a:rPr lang="fa-IR" altLang="en-US" b="1" dirty="0">
                <a:cs typeface="B Lotus" panose="00000400000000000000" pitchFamily="2" charset="-78"/>
              </a:rPr>
              <a:t>بیمار </a:t>
            </a:r>
            <a:r>
              <a:rPr lang="fa-I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Lotus" panose="00000400000000000000" pitchFamily="2" charset="-78"/>
              </a:rPr>
              <a:t>پیش از پذیرش در بیمارستان </a:t>
            </a:r>
            <a:r>
              <a:rPr lang="fa-IR" altLang="en-US" b="1" dirty="0">
                <a:cs typeface="B Lotus" panose="00000400000000000000" pitchFamily="2" charset="-78"/>
              </a:rPr>
              <a:t>تهیه </a:t>
            </a:r>
            <a:r>
              <a:rPr lang="fa-IR" altLang="en-US" b="1" dirty="0" err="1">
                <a:cs typeface="B Lotus" panose="00000400000000000000" pitchFamily="2" charset="-78"/>
              </a:rPr>
              <a:t>می‌شود</a:t>
            </a:r>
            <a:r>
              <a:rPr lang="fa-IR" altLang="en-US" b="1" dirty="0">
                <a:cs typeface="B Lotus" panose="00000400000000000000" pitchFamily="2" charset="-78"/>
              </a:rPr>
              <a:t> و با تجویزهای دارویی پزشک در مراحل پذیرش، انتقال بین </a:t>
            </a:r>
            <a:r>
              <a:rPr lang="fa-IR" altLang="en-US" b="1" dirty="0" err="1">
                <a:cs typeface="B Lotus" panose="00000400000000000000" pitchFamily="2" charset="-78"/>
              </a:rPr>
              <a:t>بخش‌ها</a:t>
            </a:r>
            <a:r>
              <a:rPr lang="fa-IR" altLang="en-US" b="1" dirty="0">
                <a:cs typeface="B Lotus" panose="00000400000000000000" pitchFamily="2" charset="-78"/>
              </a:rPr>
              <a:t> یا ترخیص </a:t>
            </a:r>
            <a:r>
              <a:rPr lang="fa-IR" altLang="en-US" b="1" dirty="0">
                <a:solidFill>
                  <a:srgbClr val="FF0000"/>
                </a:solidFill>
                <a:cs typeface="B Lotus" panose="00000400000000000000" pitchFamily="2" charset="-78"/>
              </a:rPr>
              <a:t>مقایسه </a:t>
            </a:r>
            <a:r>
              <a:rPr lang="fa-IR" altLang="en-US" b="1" dirty="0" err="1">
                <a:solidFill>
                  <a:srgbClr val="FF0000"/>
                </a:solidFill>
                <a:cs typeface="B Lotus" panose="00000400000000000000" pitchFamily="2" charset="-78"/>
              </a:rPr>
              <a:t>می‌شود</a:t>
            </a:r>
            <a:r>
              <a:rPr lang="fa-IR" altLang="en-US" b="1" dirty="0">
                <a:cs typeface="B Lotus" panose="00000400000000000000" pitchFamily="2" charset="-78"/>
              </a:rPr>
              <a:t>.</a:t>
            </a:r>
            <a:endParaRPr lang="en-US" altLang="en-US" b="1" dirty="0">
              <a:cs typeface="B Lotus" panose="00000400000000000000" pitchFamily="2" charset="-78"/>
            </a:endParaRPr>
          </a:p>
          <a:p>
            <a:pPr marL="0" indent="0" algn="just">
              <a:buFont typeface="Wingdings 2"/>
              <a:buNone/>
              <a:defRPr/>
            </a:pPr>
            <a:endParaRPr lang="en-CA" altLang="en-US" b="1" dirty="0">
              <a:effectLst>
                <a:outerShdw blurRad="38100" dist="38100" dir="2700000" algn="tl">
                  <a:srgbClr val="FFFFFF"/>
                </a:outerShdw>
              </a:effectLst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50339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1943418" y="214314"/>
            <a:ext cx="7657782" cy="1462087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altLang="en-US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تعریف تلفیق دارویی</a:t>
            </a:r>
            <a:endParaRPr lang="en-CA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2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792235" y="1971993"/>
            <a:ext cx="7960147" cy="411480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just" rtl="1"/>
            <a:r>
              <a:rPr lang="fa-IR" altLang="en-US" sz="3200" b="1" dirty="0">
                <a:solidFill>
                  <a:srgbClr val="FF0000"/>
                </a:solidFill>
                <a:cs typeface="B Lotus" panose="00000400000000000000" pitchFamily="2" charset="-78"/>
              </a:rPr>
              <a:t>مقایسه داروهای مصرفی </a:t>
            </a:r>
            <a:r>
              <a:rPr lang="fa-IR" altLang="en-US" sz="3200" b="1" dirty="0">
                <a:cs typeface="B Lotus" panose="00000400000000000000" pitchFamily="2" charset="-78"/>
              </a:rPr>
              <a:t>بیمار قبل از پذیرش </a:t>
            </a:r>
            <a:r>
              <a:rPr lang="fa-IR" altLang="en-US" sz="3200" b="1" dirty="0">
                <a:solidFill>
                  <a:srgbClr val="FF0000"/>
                </a:solidFill>
                <a:cs typeface="B Lotus" panose="00000400000000000000" pitchFamily="2" charset="-78"/>
              </a:rPr>
              <a:t>با داروهای تجویز شده</a:t>
            </a:r>
            <a:r>
              <a:rPr lang="fa-IR" altLang="en-US" sz="3200" b="1" dirty="0">
                <a:cs typeface="B Lotus" panose="00000400000000000000" pitchFamily="2" charset="-78"/>
              </a:rPr>
              <a:t> در بخش به منظور برطرف کردن </a:t>
            </a:r>
            <a:r>
              <a:rPr lang="fa-IR" altLang="en-US" sz="3200" b="1" dirty="0">
                <a:solidFill>
                  <a:srgbClr val="FF0000"/>
                </a:solidFill>
                <a:cs typeface="B Lotus" panose="00000400000000000000" pitchFamily="2" charset="-78"/>
              </a:rPr>
              <a:t>ناهمخوانی‌های موجود</a:t>
            </a:r>
            <a:r>
              <a:rPr lang="fa-IR" altLang="en-US" sz="3200" b="1" dirty="0">
                <a:cs typeface="B Lotus" panose="00000400000000000000" pitchFamily="2" charset="-78"/>
              </a:rPr>
              <a:t> یا مشکلاتی که می‌توانند به صورت بالقوه ایجاد شوند. </a:t>
            </a:r>
            <a:endParaRPr lang="en-US" altLang="en-US" sz="3200" b="1" dirty="0">
              <a:cs typeface="B Lotus" panose="00000400000000000000" pitchFamily="2" charset="-78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3" cstate="print"/>
          <a:srcRect l="75236" t="19338"/>
          <a:stretch/>
        </p:blipFill>
        <p:spPr>
          <a:xfrm>
            <a:off x="9962654" y="0"/>
            <a:ext cx="2058393" cy="665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15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626839" y="184265"/>
            <a:ext cx="9208284" cy="1492132"/>
          </a:xfrm>
        </p:spPr>
        <p:txBody>
          <a:bodyPr anchor="ctr"/>
          <a:lstStyle/>
          <a:p>
            <a:pPr algn="r" eaLnBrk="1" hangingPunct="1">
              <a:defRPr/>
            </a:pPr>
            <a:br>
              <a:rPr lang="en-CA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</a:br>
            <a:r>
              <a:rPr lang="fa-IR" altLang="en-US" sz="40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واژه شناسی</a:t>
            </a:r>
            <a:endParaRPr lang="en-CA" altLang="en-US" sz="4000" b="1" dirty="0">
              <a:effectLst>
                <a:outerShdw blurRad="38100" dist="38100" dir="2700000" algn="tl">
                  <a:srgbClr val="000000"/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135189" y="1885951"/>
            <a:ext cx="7947025" cy="42465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dirty="0"/>
              <a:t>Medical History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u="sng" dirty="0"/>
              <a:t>P</a:t>
            </a:r>
            <a:r>
              <a:rPr lang="en-CA" altLang="en-US" sz="2800" b="1" dirty="0"/>
              <a:t>rimary </a:t>
            </a:r>
            <a:r>
              <a:rPr lang="en-CA" altLang="en-US" sz="2800" b="1" u="sng" dirty="0"/>
              <a:t>M</a:t>
            </a:r>
            <a:r>
              <a:rPr lang="en-CA" altLang="en-US" sz="2800" b="1" dirty="0"/>
              <a:t>edication </a:t>
            </a:r>
            <a:r>
              <a:rPr lang="en-CA" altLang="en-US" sz="2800" b="1" u="sng" dirty="0"/>
              <a:t>H</a:t>
            </a:r>
            <a:r>
              <a:rPr lang="en-CA" altLang="en-US" sz="2800" b="1" dirty="0"/>
              <a:t>istory </a:t>
            </a:r>
            <a:r>
              <a:rPr lang="en-CA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(PMH)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u="sng" dirty="0"/>
              <a:t>B</a:t>
            </a:r>
            <a:r>
              <a:rPr lang="en-CA" altLang="en-US" sz="2800" b="1" dirty="0"/>
              <a:t>est </a:t>
            </a:r>
            <a:r>
              <a:rPr lang="en-CA" altLang="en-US" sz="2800" b="1" u="sng" dirty="0"/>
              <a:t>P</a:t>
            </a:r>
            <a:r>
              <a:rPr lang="en-CA" altLang="en-US" sz="2800" b="1" dirty="0"/>
              <a:t>ossible </a:t>
            </a:r>
            <a:r>
              <a:rPr lang="en-CA" altLang="en-US" sz="2800" b="1" u="sng" dirty="0"/>
              <a:t>M</a:t>
            </a:r>
            <a:r>
              <a:rPr lang="en-CA" altLang="en-US" sz="2800" b="1" dirty="0"/>
              <a:t>edication </a:t>
            </a:r>
            <a:r>
              <a:rPr lang="en-CA" altLang="en-US" sz="2800" b="1" u="sng" dirty="0"/>
              <a:t>H</a:t>
            </a:r>
            <a:r>
              <a:rPr lang="en-CA" altLang="en-US" sz="2800" b="1" dirty="0"/>
              <a:t>istory </a:t>
            </a:r>
            <a:r>
              <a:rPr lang="en-CA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(BPMH)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CA" altLang="en-US" sz="2800" b="1" dirty="0"/>
              <a:t>dmission </a:t>
            </a:r>
            <a:r>
              <a:rPr lang="en-CA" altLang="en-US" sz="2800" b="1" u="sng" dirty="0"/>
              <a:t>M</a:t>
            </a:r>
            <a:r>
              <a:rPr lang="en-CA" altLang="en-US" sz="2800" b="1" dirty="0"/>
              <a:t>edication </a:t>
            </a:r>
            <a:r>
              <a:rPr lang="en-CA" altLang="en-US" sz="2800" b="1" u="sng" dirty="0"/>
              <a:t>O</a:t>
            </a:r>
            <a:r>
              <a:rPr lang="en-CA" altLang="en-US" sz="2800" b="1" dirty="0"/>
              <a:t>rders </a:t>
            </a:r>
            <a:r>
              <a:rPr lang="en-CA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(AMO)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M</a:t>
            </a:r>
            <a:r>
              <a:rPr lang="en-CA" altLang="en-US" sz="2800" b="1" dirty="0"/>
              <a:t>edication </a:t>
            </a:r>
            <a:r>
              <a:rPr lang="en-CA" altLang="en-US" sz="2800" b="1" u="sng" dirty="0"/>
              <a:t>A</a:t>
            </a:r>
            <a:r>
              <a:rPr lang="en-CA" altLang="en-US" sz="2800" b="1" dirty="0"/>
              <a:t>dministration </a:t>
            </a:r>
            <a:r>
              <a:rPr lang="en-CA" altLang="en-US" sz="2800" b="1" u="sng" dirty="0"/>
              <a:t>R</a:t>
            </a:r>
            <a:r>
              <a:rPr lang="en-CA" altLang="en-US" sz="2800" b="1" dirty="0"/>
              <a:t>ecord </a:t>
            </a:r>
            <a:r>
              <a:rPr lang="en-CA" alt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(MAR)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CA" altLang="en-US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Progress Note</a:t>
            </a:r>
          </a:p>
          <a:p>
            <a:pPr eaLnBrk="1" hangingPunct="1">
              <a:lnSpc>
                <a:spcPct val="150000"/>
              </a:lnSpc>
              <a:defRPr/>
            </a:pPr>
            <a:endParaRPr lang="en-CA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7124436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تعاریف خطاها و عوارض دارویی</a:t>
            </a:r>
            <a:endParaRPr lang="en-US" dirty="0"/>
          </a:p>
        </p:txBody>
      </p:sp>
      <p:pic>
        <p:nvPicPr>
          <p:cNvPr id="8194" name="Picture 2" descr="Image result for medication error definition a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08" y="1204540"/>
            <a:ext cx="6482292" cy="528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2057400"/>
            <a:ext cx="9997440" cy="4800600"/>
          </a:xfrm>
        </p:spPr>
        <p:txBody>
          <a:bodyPr/>
          <a:lstStyle/>
          <a:p>
            <a:pPr lvl="1" algn="r" rtl="1"/>
            <a:r>
              <a:rPr lang="fa-IR" dirty="0">
                <a:cs typeface="B Koodak" panose="00000700000000000000" pitchFamily="2" charset="-78"/>
              </a:rPr>
              <a:t>خطاهای پزشکی می توانند منجر به موارد زیر شود:</a:t>
            </a:r>
          </a:p>
          <a:p>
            <a:pPr lvl="2" algn="r" rtl="1"/>
            <a:endParaRPr lang="fa-IR" dirty="0">
              <a:cs typeface="B Koodak" panose="00000700000000000000" pitchFamily="2" charset="-78"/>
            </a:endParaRPr>
          </a:p>
          <a:p>
            <a:pPr lvl="2" algn="r" rtl="1"/>
            <a:r>
              <a:rPr lang="fa-IR" dirty="0">
                <a:cs typeface="B Koodak" panose="00000700000000000000" pitchFamily="2" charset="-78"/>
              </a:rPr>
              <a:t>عوارض دارویی</a:t>
            </a:r>
          </a:p>
          <a:p>
            <a:pPr lvl="2" algn="r" rtl="1"/>
            <a:endParaRPr lang="fa-IR" dirty="0">
              <a:cs typeface="B Koodak" panose="00000700000000000000" pitchFamily="2" charset="-78"/>
            </a:endParaRPr>
          </a:p>
          <a:p>
            <a:pPr lvl="2" algn="r" rtl="1"/>
            <a:r>
              <a:rPr lang="fa-IR" dirty="0">
                <a:cs typeface="B Koodak" panose="00000700000000000000" pitchFamily="2" charset="-78"/>
              </a:rPr>
              <a:t>حوادث ناگوار دارویی بالفعل</a:t>
            </a:r>
          </a:p>
          <a:p>
            <a:pPr lvl="2" algn="r" rtl="1"/>
            <a:endParaRPr lang="fa-IR" dirty="0">
              <a:cs typeface="B Koodak" panose="00000700000000000000" pitchFamily="2" charset="-78"/>
            </a:endParaRPr>
          </a:p>
          <a:p>
            <a:pPr lvl="2" algn="r" rtl="1"/>
            <a:endParaRPr lang="fa-IR" dirty="0">
              <a:cs typeface="B Koodak" panose="00000700000000000000" pitchFamily="2" charset="-78"/>
            </a:endParaRPr>
          </a:p>
          <a:p>
            <a:pPr lvl="2" algn="r" rtl="1"/>
            <a:r>
              <a:rPr lang="fa-IR" dirty="0">
                <a:cs typeface="B Koodak" panose="00000700000000000000" pitchFamily="2" charset="-78"/>
              </a:rPr>
              <a:t>حوادث ناگوار دارویی بالقوه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55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12519" t="2431" r="13493"/>
          <a:stretch/>
        </p:blipFill>
        <p:spPr>
          <a:xfrm>
            <a:off x="1914144" y="274638"/>
            <a:ext cx="8652256" cy="6414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20699" y="5206249"/>
            <a:ext cx="2327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Medication Errors=3+4+5</a:t>
            </a:r>
          </a:p>
        </p:txBody>
      </p:sp>
    </p:spTree>
    <p:extLst>
      <p:ext uri="{BB962C8B-B14F-4D97-AF65-F5344CB8AC3E}">
        <p14:creationId xmlns:p14="http://schemas.microsoft.com/office/powerpoint/2010/main" val="2861922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4144" y="360900"/>
            <a:ext cx="8926735" cy="58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4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4144" y="846138"/>
            <a:ext cx="9652235" cy="564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18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14144" y="3204963"/>
            <a:ext cx="9940955" cy="26905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4144" y="696304"/>
            <a:ext cx="10084590" cy="250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13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2182" y="1417638"/>
            <a:ext cx="10539402" cy="465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73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941345" y="-747367"/>
            <a:ext cx="5526547" cy="5456460"/>
          </a:xfrm>
        </p:spPr>
        <p:txBody>
          <a:bodyPr/>
          <a:lstStyle/>
          <a:p>
            <a:pPr algn="ctr">
              <a:defRPr/>
            </a:pPr>
            <a:r>
              <a:rPr lang="fa-IR" b="1" spc="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اهمیت انجام تلفیق دارویی</a:t>
            </a:r>
            <a:endParaRPr lang="en-US" b="1" spc="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3074" name="Picture 2" descr="http://www.angmarmedical.com/medicare/files/2013/02/medication-reconciliation-medicare-servi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884" y="837725"/>
            <a:ext cx="3955691" cy="262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488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372574" y="244794"/>
            <a:ext cx="7793037" cy="1462087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اهداف انجام تلفیق دارویی</a:t>
            </a:r>
            <a:endParaRPr lang="en-CA" altLang="en-US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177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944880" y="2017713"/>
            <a:ext cx="9200093" cy="4114800"/>
          </a:xfrm>
        </p:spPr>
        <p:txBody>
          <a:bodyPr>
            <a:noAutofit/>
          </a:bodyPr>
          <a:lstStyle/>
          <a:p>
            <a:pPr marL="514350" indent="-514350" algn="r" rtl="1">
              <a:lnSpc>
                <a:spcPct val="150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ar-SA" sz="2800" b="1" dirty="0">
                <a:cs typeface="B Nazanin" panose="00000400000000000000" pitchFamily="2" charset="-78"/>
              </a:rPr>
              <a:t>اخذ بهترین شرح حال دارویی</a:t>
            </a:r>
            <a:r>
              <a:rPr lang="fa-IR" sz="2800" b="1" dirty="0">
                <a:cs typeface="B Nazanin" panose="00000400000000000000" pitchFamily="2" charset="-78"/>
              </a:rPr>
              <a:t>،</a:t>
            </a:r>
            <a:r>
              <a:rPr lang="ar-SA" sz="2800" b="1" dirty="0">
                <a:cs typeface="B Nazanin" panose="00000400000000000000" pitchFamily="2" charset="-78"/>
              </a:rPr>
              <a:t> تهیه و حفظ اطلاعات بیمار بطور دقیق</a:t>
            </a:r>
            <a:endParaRPr lang="en-US" sz="2800" b="1" dirty="0">
              <a:cs typeface="B Nazanin" panose="000004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ar-SA" sz="2800" b="1" dirty="0">
                <a:cs typeface="B Nazanin" panose="00000400000000000000" pitchFamily="2" charset="-78"/>
              </a:rPr>
              <a:t>جلوگیري از قطع یا ادامه مصرف دارو به طرز نادرست</a:t>
            </a:r>
            <a:endParaRPr lang="en-US" sz="2800" b="1" dirty="0">
              <a:cs typeface="B Nazanin" panose="000004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ar-SA" sz="2800" b="1" dirty="0">
                <a:cs typeface="B Nazanin" panose="00000400000000000000" pitchFamily="2" charset="-78"/>
              </a:rPr>
              <a:t>تصحیح ناهمخوانی دستورات پزشک و آنچه بیمار واقعا مصرف می کند</a:t>
            </a:r>
            <a:endParaRPr lang="en-US" sz="2800" b="1" dirty="0">
              <a:cs typeface="B Nazanin" panose="00000400000000000000" pitchFamily="2" charset="-78"/>
            </a:endParaRPr>
          </a:p>
          <a:p>
            <a:pPr marL="514350" indent="-514350" algn="r" rtl="1">
              <a:lnSpc>
                <a:spcPct val="150000"/>
              </a:lnSpc>
              <a:buClr>
                <a:srgbClr val="00B050"/>
              </a:buClr>
              <a:buFont typeface="+mj-lt"/>
              <a:buAutoNum type="arabicPeriod"/>
            </a:pPr>
            <a:r>
              <a:rPr lang="ar-SA" sz="2800" b="1" dirty="0">
                <a:cs typeface="B Nazanin" panose="00000400000000000000" pitchFamily="2" charset="-78"/>
              </a:rPr>
              <a:t>پیشگیري از وقایع ناخواسته و صدمات احتمالی به بیمار</a:t>
            </a:r>
            <a:endParaRPr lang="en-US" sz="2800" b="1" dirty="0">
              <a:cs typeface="B Nazanin" panose="00000400000000000000" pitchFamily="2" charset="-78"/>
            </a:endParaRPr>
          </a:p>
          <a:p>
            <a:pPr algn="r" rtl="1">
              <a:buNone/>
            </a:pPr>
            <a:endParaRPr lang="en-US" altLang="en-US" sz="3200" dirty="0"/>
          </a:p>
          <a:p>
            <a:pPr eaLnBrk="1" hangingPunct="1">
              <a:lnSpc>
                <a:spcPct val="110000"/>
              </a:lnSpc>
              <a:defRPr/>
            </a:pPr>
            <a:endParaRPr lang="en-C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64222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39403" y="382385"/>
            <a:ext cx="9208284" cy="1492132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altLang="en-US" sz="3600" b="1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تلفیق دارویی در کجا انجام می شود؟</a:t>
            </a:r>
            <a:endParaRPr lang="en-CA" altLang="en-US" dirty="0">
              <a:effectLst>
                <a:outerShdw blurRad="38100" dist="38100" dir="2700000" algn="tl">
                  <a:srgbClr val="000000"/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25805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762000" y="2002473"/>
            <a:ext cx="9383807" cy="4114800"/>
          </a:xfrm>
        </p:spPr>
        <p:txBody>
          <a:bodyPr>
            <a:noAutofit/>
          </a:bodyPr>
          <a:lstStyle/>
          <a:p>
            <a:pPr algn="just" rtl="1">
              <a:buAutoNum type="arabicParenR"/>
            </a:pPr>
            <a:r>
              <a:rPr lang="fa-IR" altLang="en-US" sz="3200" b="1" dirty="0">
                <a:cs typeface="B Lotus" panose="00000400000000000000" pitchFamily="2" charset="-78"/>
              </a:rPr>
              <a:t> اورژانس</a:t>
            </a:r>
          </a:p>
          <a:p>
            <a:pPr algn="just" rtl="1">
              <a:buAutoNum type="arabicParenR"/>
            </a:pPr>
            <a:r>
              <a:rPr lang="fa-IR" altLang="en-US" sz="3200" b="1" dirty="0">
                <a:cs typeface="B Lotus" panose="00000400000000000000" pitchFamily="2" charset="-78"/>
              </a:rPr>
              <a:t> مراکز مراقبت‌های بلند مدت: خانه سالمندان</a:t>
            </a:r>
          </a:p>
          <a:p>
            <a:pPr algn="just" rtl="1">
              <a:buAutoNum type="arabicParenR"/>
            </a:pPr>
            <a:r>
              <a:rPr lang="fa-IR" altLang="en-US" sz="3200" b="1" dirty="0">
                <a:cs typeface="B Lotus" panose="00000400000000000000" pitchFamily="2" charset="-78"/>
              </a:rPr>
              <a:t> موارد مراقبت در منزل </a:t>
            </a:r>
          </a:p>
          <a:p>
            <a:pPr algn="just" rtl="1">
              <a:buAutoNum type="arabicParenR"/>
            </a:pPr>
            <a:r>
              <a:rPr lang="fa-IR" altLang="en-US" sz="3200" b="1" dirty="0">
                <a:cs typeface="B Lotus" panose="00000400000000000000" pitchFamily="2" charset="-78"/>
              </a:rPr>
              <a:t> </a:t>
            </a:r>
            <a:r>
              <a:rPr lang="fa-IR" altLang="en-US" sz="3200" b="1" dirty="0" err="1">
                <a:cs typeface="B Lotus" panose="00000400000000000000" pitchFamily="2" charset="-78"/>
              </a:rPr>
              <a:t>مراقبت‌های</a:t>
            </a:r>
            <a:r>
              <a:rPr lang="fa-IR" altLang="en-US" sz="3200" b="1" dirty="0">
                <a:cs typeface="B Lotus" panose="00000400000000000000" pitchFamily="2" charset="-78"/>
              </a:rPr>
              <a:t> اولیه شامل مطب پزشک خانواده و داروخانه‌های شهری</a:t>
            </a:r>
          </a:p>
          <a:p>
            <a:pPr algn="just" rtl="1">
              <a:buAutoNum type="arabicParenR"/>
            </a:pPr>
            <a:r>
              <a:rPr lang="fa-IR" altLang="en-US" sz="3200" b="1" dirty="0">
                <a:cs typeface="B Lotus" panose="00000400000000000000" pitchFamily="2" charset="-78"/>
              </a:rPr>
              <a:t> </a:t>
            </a:r>
            <a:r>
              <a:rPr lang="fa-IR" altLang="en-US" sz="3200" b="1" dirty="0" err="1">
                <a:cs typeface="B Lotus" panose="00000400000000000000" pitchFamily="2" charset="-78"/>
              </a:rPr>
              <a:t>درمانگاه‌های</a:t>
            </a:r>
            <a:r>
              <a:rPr lang="fa-IR" altLang="en-US" sz="3200" b="1" dirty="0">
                <a:cs typeface="B Lotus" panose="00000400000000000000" pitchFamily="2" charset="-78"/>
              </a:rPr>
              <a:t> سرپایی و تخصصی</a:t>
            </a:r>
          </a:p>
          <a:p>
            <a:pPr marL="0" indent="0" algn="just" rtl="1">
              <a:buNone/>
            </a:pPr>
            <a:r>
              <a:rPr lang="fa-IR" altLang="en-US" sz="3200" b="1" dirty="0">
                <a:cs typeface="B Lotus" panose="00000400000000000000" pitchFamily="2" charset="-78"/>
              </a:rPr>
              <a:t>و همچنین در زمان انتقال بیمار مانند بستری در بیمارستان، انتقال داخلی، ترخیص از بیمارستان و ... </a:t>
            </a:r>
            <a:endParaRPr lang="en-CA" altLang="en-US" sz="3200" b="1" dirty="0"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644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6779" y="473394"/>
            <a:ext cx="7793037" cy="1050607"/>
          </a:xfrm>
        </p:spPr>
        <p:txBody>
          <a:bodyPr>
            <a:normAutofit/>
          </a:bodyPr>
          <a:lstStyle/>
          <a:p>
            <a:pPr algn="r" eaLnBrk="1" hangingPunct="1"/>
            <a:r>
              <a:rPr lang="fa-IR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تلفیق دارویی چه زمانی انجام می شود؟</a:t>
            </a:r>
            <a:endParaRPr lang="en-CA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67168" y="1773873"/>
            <a:ext cx="8482648" cy="4114800"/>
          </a:xfrm>
        </p:spPr>
        <p:txBody>
          <a:bodyPr>
            <a:normAutofit/>
          </a:bodyPr>
          <a:lstStyle/>
          <a:p>
            <a:pPr algn="just" rtl="1" eaLnBrk="1" hangingPunct="1"/>
            <a:r>
              <a:rPr lang="fa-IR" altLang="en-US" sz="3200" b="1" dirty="0">
                <a:cs typeface="B Lotus" panose="00000400000000000000" pitchFamily="2" charset="-78"/>
              </a:rPr>
              <a:t>پیشنهاد می‌شود در </a:t>
            </a:r>
            <a:r>
              <a:rPr lang="fa-IR" altLang="en-US" sz="3200" b="1" dirty="0">
                <a:solidFill>
                  <a:srgbClr val="FF0000"/>
                </a:solidFill>
                <a:cs typeface="B Lotus" panose="00000400000000000000" pitchFamily="2" charset="-78"/>
              </a:rPr>
              <a:t>24 ساعت ابتدای بستری شدن </a:t>
            </a:r>
            <a:r>
              <a:rPr lang="fa-IR" altLang="en-US" sz="3200" b="1" dirty="0">
                <a:cs typeface="B Lotus" panose="00000400000000000000" pitchFamily="2" charset="-78"/>
              </a:rPr>
              <a:t>در بیمارستان انجام شود.</a:t>
            </a:r>
          </a:p>
          <a:p>
            <a:pPr algn="just" rtl="1" eaLnBrk="1" hangingPunct="1"/>
            <a:r>
              <a:rPr lang="fa-IR" altLang="en-US" sz="3200" b="1" dirty="0">
                <a:cs typeface="B Lotus" panose="00000400000000000000" pitchFamily="2" charset="-78"/>
              </a:rPr>
              <a:t>توصیه می‌شود که در داروخانه‌های شهری و دیگر پرونده‌های الکترونیکی پزشکان پرونده‌ها را از حداقل 6 ماه گذشته بررسی کنند.</a:t>
            </a:r>
            <a:endParaRPr lang="en-CA" altLang="en-US" sz="3200" b="1" dirty="0"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658896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727659" y="-1195744"/>
            <a:ext cx="5526547" cy="5456460"/>
          </a:xfrm>
        </p:spPr>
        <p:txBody>
          <a:bodyPr/>
          <a:lstStyle/>
          <a:p>
            <a:pPr algn="ctr" eaLnBrk="1" hangingPunct="1"/>
            <a:r>
              <a:rPr lang="fa-IR" altLang="en-US" spc="0" dirty="0">
                <a:solidFill>
                  <a:srgbClr val="6D1D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فرد انجام دهنده تلفیق دارویی</a:t>
            </a:r>
            <a:endParaRPr lang="en-CA" altLang="en-US" spc="0" dirty="0">
              <a:solidFill>
                <a:srgbClr val="6D1D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pic>
        <p:nvPicPr>
          <p:cNvPr id="4098" name="Picture 2" descr="http://www.rnasearchinc.com/files/2016/03/icon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664" y="3391536"/>
            <a:ext cx="26003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358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091230" y="231961"/>
            <a:ext cx="7612062" cy="1462087"/>
          </a:xfrm>
        </p:spPr>
        <p:txBody>
          <a:bodyPr anchor="ctr"/>
          <a:lstStyle/>
          <a:p>
            <a:pPr algn="r" eaLnBrk="1" hangingPunct="1">
              <a:defRPr/>
            </a:pPr>
            <a:r>
              <a:rPr lang="fa-IR" altLang="en-US" sz="4000" dirty="0">
                <a:effectLst>
                  <a:outerShdw blurRad="38100" dist="38100" dir="2700000" algn="tl">
                    <a:srgbClr val="000000"/>
                  </a:outerShdw>
                </a:effectLst>
                <a:cs typeface="B Titr" panose="00000700000000000000" pitchFamily="2" charset="-78"/>
              </a:rPr>
              <a:t>نقش داروساز</a:t>
            </a:r>
            <a:endParaRPr lang="en-CA" altLang="en-US" sz="4000" dirty="0">
              <a:effectLst>
                <a:outerShdw blurRad="38100" dist="38100" dir="2700000" algn="tl">
                  <a:srgbClr val="000000"/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0720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2245092" y="1694048"/>
            <a:ext cx="8946833" cy="4617719"/>
          </a:xfrm>
        </p:spPr>
        <p:txBody>
          <a:bodyPr>
            <a:normAutofit/>
          </a:bodyPr>
          <a:lstStyle/>
          <a:p>
            <a:pPr algn="just" rtl="1"/>
            <a:r>
              <a:rPr lang="fa-IR" sz="2800" b="1" dirty="0">
                <a:cs typeface="B Lotus" panose="00000400000000000000" pitchFamily="2" charset="-78"/>
              </a:rPr>
              <a:t>داروسازان بر اساس آموزش، تجربه، دانش دارویی و مهارت‌های مشاوره‌ای به بیماران در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بهترین جایگاه </a:t>
            </a:r>
            <a:r>
              <a:rPr lang="fa-IR" sz="2800" b="1" dirty="0">
                <a:cs typeface="B Lotus" panose="00000400000000000000" pitchFamily="2" charset="-78"/>
              </a:rPr>
              <a:t>برای انجام تلفیق دارویی هستند. </a:t>
            </a:r>
          </a:p>
          <a:p>
            <a:pPr algn="just" rtl="1"/>
            <a:endParaRPr lang="fa-IR" sz="2800" b="1" dirty="0">
              <a:cs typeface="B Lotus" panose="00000400000000000000" pitchFamily="2" charset="-78"/>
            </a:endParaRPr>
          </a:p>
          <a:p>
            <a:pPr algn="just" rtl="1"/>
            <a:r>
              <a:rPr lang="fa-IR" sz="2800" b="1" dirty="0">
                <a:cs typeface="B Lotus" panose="00000400000000000000" pitchFamily="2" charset="-78"/>
              </a:rPr>
              <a:t>داروسازان می‌توانند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داروهای با تشابهات اسمی</a:t>
            </a:r>
            <a:r>
              <a:rPr lang="fa-IR" sz="2800" b="1" dirty="0">
                <a:cs typeface="B Lotus" panose="00000400000000000000" pitchFamily="2" charset="-78"/>
              </a:rPr>
              <a:t> در نوشتار و گفتار و موارد از قلم‌افتادگی و همینطور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دوزهای که صحیح نیستند</a:t>
            </a:r>
            <a:r>
              <a:rPr lang="fa-IR" sz="2800" b="1" dirty="0">
                <a:cs typeface="B Lotus" panose="00000400000000000000" pitchFamily="2" charset="-78"/>
              </a:rPr>
              <a:t> را تشخیص دهند.</a:t>
            </a:r>
          </a:p>
          <a:p>
            <a:pPr algn="just" rtl="1"/>
            <a:endParaRPr lang="fa-IR" sz="2800" b="1" dirty="0">
              <a:cs typeface="B Lotus" panose="00000400000000000000" pitchFamily="2" charset="-78"/>
            </a:endParaRPr>
          </a:p>
          <a:p>
            <a:pPr algn="just" rtl="1"/>
            <a:r>
              <a:rPr lang="fa-IR" sz="2800" b="1" dirty="0">
                <a:cs typeface="B Lotus" panose="00000400000000000000" pitchFamily="2" charset="-78"/>
              </a:rPr>
              <a:t>هنگامی که داروسازان در فرآیند </a:t>
            </a:r>
            <a:r>
              <a:rPr lang="fa-IR" sz="2800" b="1" dirty="0" err="1">
                <a:cs typeface="B Lotus" panose="00000400000000000000" pitchFamily="2" charset="-78"/>
              </a:rPr>
              <a:t>جمع‌آوری</a:t>
            </a:r>
            <a:r>
              <a:rPr lang="en-US" sz="2800" dirty="0">
                <a:cs typeface="B Lotus" panose="00000400000000000000" pitchFamily="2" charset="-78"/>
              </a:rPr>
              <a:t>BPMH</a:t>
            </a:r>
            <a:r>
              <a:rPr lang="fa-IR" sz="2800" dirty="0">
                <a:cs typeface="B Lotus" panose="00000400000000000000" pitchFamily="2" charset="-78"/>
              </a:rPr>
              <a:t> </a:t>
            </a:r>
            <a:r>
              <a:rPr lang="fa-IR" sz="2800" b="1" dirty="0">
                <a:cs typeface="B Lotus" panose="00000400000000000000" pitchFamily="2" charset="-78"/>
              </a:rPr>
              <a:t>دخیل باشند، </a:t>
            </a:r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خطاهای دارویی به نصف تقلیل می‌یابد.</a:t>
            </a:r>
            <a:endParaRPr lang="en-US" sz="2800" b="1" dirty="0">
              <a:solidFill>
                <a:srgbClr val="FF0000"/>
              </a:solidFill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2439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2233097" y="304255"/>
            <a:ext cx="8134506" cy="1659457"/>
          </a:xfrm>
        </p:spPr>
        <p:txBody>
          <a:bodyPr anchor="ctr"/>
          <a:lstStyle/>
          <a:p>
            <a:pPr algn="r" rtl="1" eaLnBrk="1" hangingPunct="1">
              <a:defRPr/>
            </a:pPr>
            <a:r>
              <a:rPr lang="fa-IR" alt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اهمیت وجود داروساز در تلفیق دارویی</a:t>
            </a:r>
            <a:endParaRPr lang="en-CA" altLang="en-US" sz="4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anose="00000700000000000000" pitchFamily="2" charset="-78"/>
            </a:endParaRPr>
          </a:p>
        </p:txBody>
      </p:sp>
      <p:sp>
        <p:nvSpPr>
          <p:cNvPr id="306179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805127" y="2286001"/>
            <a:ext cx="8669562" cy="3593591"/>
          </a:xfrm>
        </p:spPr>
        <p:txBody>
          <a:bodyPr>
            <a:normAutofit/>
          </a:bodyPr>
          <a:lstStyle/>
          <a:p>
            <a:pPr algn="just" rtl="1"/>
            <a:r>
              <a:rPr lang="fa-IR" sz="2800" b="1" dirty="0">
                <a:solidFill>
                  <a:srgbClr val="FF0000"/>
                </a:solidFill>
                <a:cs typeface="B Lotus" panose="00000400000000000000" pitchFamily="2" charset="-78"/>
              </a:rPr>
              <a:t>ارتقا ایمنی بیمار </a:t>
            </a:r>
            <a:r>
              <a:rPr lang="fa-IR" sz="2800" b="1" dirty="0">
                <a:cs typeface="B Lotus" panose="00000400000000000000" pitchFamily="2" charset="-78"/>
              </a:rPr>
              <a:t>بطور موثر</a:t>
            </a:r>
          </a:p>
          <a:p>
            <a:pPr algn="just" rtl="1"/>
            <a:r>
              <a:rPr lang="fa-IR" sz="2800" b="1" dirty="0">
                <a:cs typeface="B Lotus" panose="00000400000000000000" pitchFamily="2" charset="-78"/>
              </a:rPr>
              <a:t>در صورت عدم مداخله داروساز، 22 درصد ناهم‌خوانی دارویی ممکن است در طول مدت بستری بیمار رخ دهد و در صورتی‌که پس از ترخیص از بیمارستان رخ دهد تا  60 درصد ممکن است موجب صدمه به بیمار شود.</a:t>
            </a:r>
            <a:endParaRPr lang="en-US" sz="2800" b="1" dirty="0">
              <a:cs typeface="B Lotus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147247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9777" y="672750"/>
            <a:ext cx="9232445" cy="551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58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828800" y="411481"/>
            <a:ext cx="8163138" cy="120075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405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anose="00000700000000000000" pitchFamily="2" charset="-78"/>
              </a:rPr>
              <a:t>اخذ بهترین شرح حال دارویی ممکن (</a:t>
            </a:r>
            <a:r>
              <a:rPr lang="en-US" sz="405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anose="00000700000000000000" pitchFamily="2" charset="-78"/>
              </a:rPr>
              <a:t>BPMH</a:t>
            </a:r>
            <a:r>
              <a:rPr lang="fa-IR" sz="405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anose="00000700000000000000" pitchFamily="2" charset="-78"/>
              </a:rPr>
              <a:t>)</a:t>
            </a:r>
          </a:p>
          <a:p>
            <a:pPr algn="r" defTabSz="914400" rtl="1"/>
            <a:r>
              <a:rPr lang="en-US" sz="405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B Titr" panose="00000700000000000000" pitchFamily="2" charset="-78"/>
              </a:rPr>
              <a:t>Best Possible Medication History</a:t>
            </a:r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267" y="2018612"/>
            <a:ext cx="6934004" cy="464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72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medical history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14" y="2032365"/>
            <a:ext cx="6082699" cy="45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095819" y="595596"/>
            <a:ext cx="7793037" cy="89792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3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منابع اخذ شرح حال؟!</a:t>
            </a:r>
            <a:endParaRPr lang="en-US" sz="33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9767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medical history taking +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795" y="1917904"/>
            <a:ext cx="5436973" cy="440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99516" y="668912"/>
            <a:ext cx="8063252" cy="7759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بیمار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82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patient family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740" y="1972040"/>
            <a:ext cx="6369482" cy="451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275970" y="760352"/>
            <a:ext cx="8063252" cy="7759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همراه بیمار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2104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230250" y="1308992"/>
            <a:ext cx="8063252" cy="7759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چه موارد دیگری  می </a:t>
            </a:r>
            <a:r>
              <a:rPr lang="fa-IR" sz="36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شناسید</a:t>
            </a:r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؟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4317" y="2084960"/>
            <a:ext cx="4975118" cy="3984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0916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97" y="317344"/>
            <a:ext cx="8063252" cy="1197133"/>
          </a:xfrm>
        </p:spPr>
        <p:txBody>
          <a:bodyPr>
            <a:normAutofit/>
          </a:bodyPr>
          <a:lstStyle/>
          <a:p>
            <a:pPr algn="r" rtl="1"/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مدارک همراه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885918" y="2316481"/>
            <a:ext cx="10178322" cy="359359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Image result for دفترچه بیم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561" y="830508"/>
            <a:ext cx="3630130" cy="242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دفترچه بیم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77" y="3599346"/>
            <a:ext cx="2355277" cy="269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برگه آزمایش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08" y="3497740"/>
            <a:ext cx="3722473" cy="279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age result for پرونده بیمارستان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991" y="3497740"/>
            <a:ext cx="2320633" cy="318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350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کیسه داروی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178" y="1353440"/>
            <a:ext cx="4654345" cy="539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892176" y="478618"/>
            <a:ext cx="8063252" cy="87482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6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کیسه دارویی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206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calling physician carto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605" y="2014151"/>
            <a:ext cx="4688468" cy="470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841213" y="819666"/>
            <a:ext cx="8063252" cy="899535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defTabSz="914400" rtl="1"/>
            <a:r>
              <a:rPr lang="fa-IR" sz="3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Titr" panose="00000700000000000000" pitchFamily="2" charset="-78"/>
              </a:rPr>
              <a:t>پزشک / داروساز بیمار </a:t>
            </a: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75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3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صحت منبع شرح حال؟!</a:t>
            </a:r>
            <a:endParaRPr lang="en-US" sz="33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365740" y="1051560"/>
            <a:ext cx="7772870" cy="5196840"/>
          </a:xfrm>
        </p:spPr>
        <p:txBody>
          <a:bodyPr>
            <a:noAutofit/>
          </a:bodyPr>
          <a:lstStyle/>
          <a:p>
            <a:pPr algn="r" rtl="1"/>
            <a:r>
              <a:rPr lang="fa-IR" sz="3200" b="1" dirty="0">
                <a:solidFill>
                  <a:srgbClr val="C00000"/>
                </a:solidFill>
                <a:cs typeface="B Nazanin" panose="00000400000000000000" pitchFamily="2" charset="-78"/>
              </a:rPr>
              <a:t>شرح حال دارویی باید </a:t>
            </a:r>
            <a:r>
              <a:rPr lang="fa-IR" sz="3200" b="1" u="sng" dirty="0">
                <a:solidFill>
                  <a:srgbClr val="C00000"/>
                </a:solidFill>
                <a:cs typeface="B Nazanin" panose="00000400000000000000" pitchFamily="2" charset="-78"/>
              </a:rPr>
              <a:t>با بیش از یکی از منابع ذیل </a:t>
            </a:r>
            <a:r>
              <a:rPr lang="fa-IR" sz="3200" b="1" dirty="0">
                <a:solidFill>
                  <a:srgbClr val="C00000"/>
                </a:solidFill>
                <a:cs typeface="B Nazanin" panose="00000400000000000000" pitchFamily="2" charset="-78"/>
              </a:rPr>
              <a:t>مقایسه و صحت آن بررسی گردد: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لیست داروهای منزل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صحبت با پزشک/داروساز/ پرستار قبلی بیمار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بررسی داروهای همراه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بررسی دفترچه بیمه بیمار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مدارک قبلی بیمار</a:t>
            </a:r>
          </a:p>
          <a:p>
            <a:pPr lvl="1" algn="r" rtl="1"/>
            <a:r>
              <a:rPr lang="fa-IR" sz="3200" b="1" dirty="0">
                <a:cs typeface="B Nazanin" panose="00000400000000000000" pitchFamily="2" charset="-78"/>
              </a:rPr>
              <a:t>پرونده فعلی / </a:t>
            </a:r>
            <a:r>
              <a:rPr lang="en-US" sz="3200" b="1" dirty="0">
                <a:cs typeface="B Nazanin" panose="00000400000000000000" pitchFamily="2" charset="-78"/>
              </a:rPr>
              <a:t>PMH</a:t>
            </a:r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endParaRPr lang="en-US" sz="32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73368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 cstate="print"/>
          <a:srcRect t="32645" r="195"/>
          <a:stretch/>
        </p:blipFill>
        <p:spPr>
          <a:xfrm>
            <a:off x="2342831" y="2076153"/>
            <a:ext cx="8837200" cy="174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37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431983" y="1264920"/>
            <a:ext cx="8945880" cy="5593080"/>
          </a:xfrm>
        </p:spPr>
        <p:txBody>
          <a:bodyPr>
            <a:noAutofit/>
          </a:bodyPr>
          <a:lstStyle/>
          <a:p>
            <a:pPr algn="just" rtl="1">
              <a:spcAft>
                <a:spcPts val="4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خود و حرفه تان را </a:t>
            </a:r>
            <a:r>
              <a:rPr lang="fa-IR" sz="2400" b="1" dirty="0">
                <a:solidFill>
                  <a:srgbClr val="C00000"/>
                </a:solidFill>
                <a:cs typeface="B Nazanin" panose="00000400000000000000" pitchFamily="2" charset="-78"/>
              </a:rPr>
              <a:t>معرفی</a:t>
            </a:r>
            <a:r>
              <a:rPr lang="fa-IR" sz="2400" b="1" dirty="0">
                <a:cs typeface="B Nazanin" panose="00000400000000000000" pitchFamily="2" charset="-78"/>
              </a:rPr>
              <a:t> کنید.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just" rtl="1">
              <a:spcAft>
                <a:spcPts val="4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من مایلم داروهایی که قبل از ورود به بیمارستان در منزل استفاده می­کردید را با هم بررسی کنیم.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just" rtl="1">
              <a:spcAft>
                <a:spcPts val="4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من از روی پرونده پزشکی شما، فهرست داروهایی که در منزل مصرف می­کردید را در اختیار دارم و می­خواهم مطمئن شوم که این لیست صحیح و به روز است.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just" rtl="1">
              <a:spcAft>
                <a:spcPts val="4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آیا ممکن است داروهایی که نزد شما یا نزد همراهتان است را در حال حاضر با هم بررسی کنیم؟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just" rtl="1">
              <a:spcAft>
                <a:spcPts val="4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آیا اکنون </a:t>
            </a:r>
            <a:r>
              <a:rPr lang="fa-IR" sz="2400" b="1" dirty="0">
                <a:solidFill>
                  <a:srgbClr val="C00000"/>
                </a:solidFill>
                <a:cs typeface="B Nazanin" panose="00000400000000000000" pitchFamily="2" charset="-78"/>
              </a:rPr>
              <a:t>زمان مناسبی </a:t>
            </a:r>
            <a:r>
              <a:rPr lang="fa-IR" sz="2400" b="1" dirty="0">
                <a:cs typeface="B Nazanin" panose="00000400000000000000" pitchFamily="2" charset="-78"/>
              </a:rPr>
              <a:t>برای شماست؟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0" algn="just" rtl="1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a-IR" sz="2400" b="1" dirty="0">
                <a:cs typeface="B Nazanin" panose="00000400000000000000" pitchFamily="2" charset="-78"/>
              </a:rPr>
              <a:t>آیا فردی از اعضای خانواده­تان وجود دارد که داروهای شما را بشناسد و فکر کنید بهتر است به ما ملحق شود؟ چطور می­توانیم با ایشان تماس برقرار کنیم؟  </a:t>
            </a:r>
            <a:endParaRPr lang="en-US" sz="2400" b="1" dirty="0">
              <a:cs typeface="B Nazanin" panose="00000400000000000000" pitchFamily="2" charset="-78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73573" y="0"/>
            <a:ext cx="8855103" cy="1492132"/>
          </a:xfrm>
        </p:spPr>
        <p:txBody>
          <a:bodyPr>
            <a:normAutofit/>
          </a:bodyPr>
          <a:lstStyle/>
          <a:p>
            <a:pPr algn="r" rtl="1"/>
            <a:r>
              <a:rPr lang="fa-IR" sz="33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شروع مصاحبه با بیمار</a:t>
            </a:r>
            <a:endParaRPr lang="en-US" sz="33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15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7325" y="713207"/>
            <a:ext cx="7773338" cy="742614"/>
          </a:xfrm>
        </p:spPr>
        <p:txBody>
          <a:bodyPr/>
          <a:lstStyle/>
          <a:p>
            <a:pPr algn="r" rtl="1"/>
            <a:r>
              <a:rPr lang="fa-IR" sz="36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جمع آوری اطلاعات</a:t>
            </a:r>
            <a:endParaRPr lang="en-US" sz="36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08862" y="1672389"/>
            <a:ext cx="8991600" cy="4804610"/>
          </a:xfrm>
        </p:spPr>
        <p:txBody>
          <a:bodyPr>
            <a:noAutofit/>
          </a:bodyPr>
          <a:lstStyle/>
          <a:p>
            <a:pPr algn="r" rtl="1">
              <a:spcAft>
                <a:spcPts val="450"/>
              </a:spcAft>
            </a:pPr>
            <a:r>
              <a:rPr lang="fa-IR" sz="2400" b="1" dirty="0">
                <a:cs typeface="B Nazanin" panose="00000400000000000000" pitchFamily="2" charset="-78"/>
              </a:rPr>
              <a:t>آیا </a:t>
            </a:r>
            <a:r>
              <a:rPr lang="fa-IR" sz="2400" b="1" u="sng" dirty="0">
                <a:cs typeface="B Nazanin" panose="00000400000000000000" pitchFamily="2" charset="-78"/>
              </a:rPr>
              <a:t>لیستی از داروهای مصرفی یا جعبه داروهای خود</a:t>
            </a:r>
            <a:r>
              <a:rPr lang="fa-IR" sz="2400" b="1" dirty="0">
                <a:cs typeface="B Nazanin" panose="00000400000000000000" pitchFamily="2" charset="-78"/>
              </a:rPr>
              <a:t> را به همراه دارید؟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r" rtl="1">
              <a:spcAft>
                <a:spcPts val="450"/>
              </a:spcAft>
            </a:pPr>
            <a:r>
              <a:rPr lang="fa-IR" sz="2400" b="1" dirty="0">
                <a:cs typeface="B Nazanin" panose="00000400000000000000" pitchFamily="2" charset="-78"/>
              </a:rPr>
              <a:t>راجع به داروها یا جعبه های دارو که بیمار همراه خود دارد، سوالات زیر را بپرسید: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1" algn="r" rtl="1">
              <a:spcAft>
                <a:spcPts val="450"/>
              </a:spcAft>
            </a:pPr>
            <a:r>
              <a:rPr lang="fa-IR" sz="2200" b="1" dirty="0">
                <a:cs typeface="B Nazanin" panose="00000400000000000000" pitchFamily="2" charset="-78"/>
              </a:rPr>
              <a:t>(</a:t>
            </a:r>
            <a:r>
              <a:rPr lang="fa-IR" sz="2400" b="1" dirty="0">
                <a:cs typeface="B Nazanin" panose="00000400000000000000" pitchFamily="2" charset="-78"/>
              </a:rPr>
              <a:t>نام دارو) را چگونه مصرف می­کنید؟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1" algn="r" rtl="1">
              <a:spcAft>
                <a:spcPts val="450"/>
              </a:spcAft>
            </a:pPr>
            <a:r>
              <a:rPr lang="fa-IR" sz="2400" b="1" dirty="0">
                <a:cs typeface="B Nazanin" panose="00000400000000000000" pitchFamily="2" charset="-78"/>
              </a:rPr>
              <a:t>(نام دارو) را </a:t>
            </a:r>
            <a:r>
              <a:rPr lang="fa-IR" sz="2400" b="1" u="sng" dirty="0">
                <a:cs typeface="B Nazanin" panose="00000400000000000000" pitchFamily="2" charset="-78"/>
              </a:rPr>
              <a:t>چه زمانی</a:t>
            </a:r>
            <a:r>
              <a:rPr lang="fa-IR" sz="2400" b="1" dirty="0">
                <a:cs typeface="B Nazanin" panose="00000400000000000000" pitchFamily="2" charset="-78"/>
              </a:rPr>
              <a:t> یا </a:t>
            </a:r>
            <a:r>
              <a:rPr lang="fa-IR" sz="2400" b="1" u="sng" dirty="0">
                <a:cs typeface="B Nazanin" panose="00000400000000000000" pitchFamily="2" charset="-78"/>
              </a:rPr>
              <a:t>هر چند وقت یکبار</a:t>
            </a:r>
            <a:r>
              <a:rPr lang="fa-IR" sz="2400" b="1" dirty="0">
                <a:cs typeface="B Nazanin" panose="00000400000000000000" pitchFamily="2" charset="-78"/>
              </a:rPr>
              <a:t> مصرف می­کنید؟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1" algn="r" rtl="1">
              <a:spcAft>
                <a:spcPts val="450"/>
              </a:spcAft>
            </a:pPr>
            <a:r>
              <a:rPr lang="fa-IR" sz="2400" b="1" u="sng" dirty="0">
                <a:cs typeface="B Nazanin" panose="00000400000000000000" pitchFamily="2" charset="-78"/>
              </a:rPr>
              <a:t>دوز، روش مصرف و تعداد دفعات</a:t>
            </a:r>
            <a:r>
              <a:rPr lang="fa-IR" sz="2400" b="1" dirty="0">
                <a:cs typeface="B Nazanin" panose="00000400000000000000" pitchFamily="2" charset="-78"/>
              </a:rPr>
              <a:t> مصرف دارو چگونه است؟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1" algn="r" rtl="1">
              <a:spcAft>
                <a:spcPts val="450"/>
              </a:spcAft>
            </a:pPr>
            <a:r>
              <a:rPr lang="fa-IR" sz="2400" b="1" dirty="0">
                <a:cs typeface="B Nazanin" panose="00000400000000000000" pitchFamily="2" charset="-78"/>
              </a:rPr>
              <a:t>آیا دارویی وجود دارد که اخیراً توسط خودتان یا پزشک تغییر کرده یا قطع شده باشد؟</a:t>
            </a:r>
            <a:endParaRPr lang="en-US" sz="2400" b="1" dirty="0">
              <a:cs typeface="B Nazanin" panose="00000400000000000000" pitchFamily="2" charset="-78"/>
            </a:endParaRPr>
          </a:p>
          <a:p>
            <a:pPr lvl="2" algn="r" rtl="1">
              <a:spcAft>
                <a:spcPts val="450"/>
              </a:spcAft>
            </a:pPr>
            <a:r>
              <a:rPr lang="fa-IR" sz="2400" b="1" dirty="0">
                <a:cs typeface="B Nazanin" panose="00000400000000000000" pitchFamily="2" charset="-78"/>
              </a:rPr>
              <a:t>علت این تغییر چه بوده است؟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r" rtl="1"/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540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332" y="1106905"/>
            <a:ext cx="7773338" cy="649300"/>
          </a:xfrm>
        </p:spPr>
        <p:txBody>
          <a:bodyPr>
            <a:noAutofit/>
          </a:bodyPr>
          <a:lstStyle/>
          <a:p>
            <a:pPr algn="r" rtl="1"/>
            <a:r>
              <a:rPr lang="fa-IR" sz="32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ادامه مصرف داروهای منزل در بیمارستان</a:t>
            </a:r>
            <a:endParaRPr lang="en-US" sz="32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858810" y="2089838"/>
            <a:ext cx="7772870" cy="3110813"/>
          </a:xfrm>
        </p:spPr>
        <p:txBody>
          <a:bodyPr/>
          <a:lstStyle/>
          <a:p>
            <a:pPr lvl="0" algn="r" rtl="1"/>
            <a:r>
              <a:rPr lang="fa-IR" sz="2400" b="1" dirty="0">
                <a:cs typeface="B Nazanin" panose="00000400000000000000" pitchFamily="2" charset="-78"/>
              </a:rPr>
              <a:t>از میان داروهایی که در منزل استفاده می کردید، آیا دارویی همراه دارید که در بیمارستان نیز بدون اطلاع پزشک یا پرستار به مصرف آن ادامه دهید؟</a:t>
            </a:r>
          </a:p>
          <a:p>
            <a:pPr lvl="0" algn="r" rtl="1"/>
            <a:r>
              <a:rPr lang="fa-IR" sz="2400" b="1" dirty="0">
                <a:cs typeface="B Nazanin" panose="00000400000000000000" pitchFamily="2" charset="-78"/>
              </a:rPr>
              <a:t>اگر بله، نام این دارو چیست؟ چگونه آن را مصرف می کنید؟</a:t>
            </a:r>
            <a:endParaRPr lang="en-US" sz="2400" b="1" dirty="0">
              <a:cs typeface="B Nazanin" panose="00000400000000000000" pitchFamily="2" charset="-78"/>
            </a:endParaRPr>
          </a:p>
          <a:p>
            <a:pPr algn="r" rtl="1"/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903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4939" y="214314"/>
            <a:ext cx="7547894" cy="1462087"/>
          </a:xfrm>
        </p:spPr>
        <p:txBody>
          <a:bodyPr/>
          <a:lstStyle/>
          <a:p>
            <a:pPr algn="r" rtl="1"/>
            <a:r>
              <a:rPr lang="fa-IR" sz="4000" dirty="0">
                <a:cs typeface="B Titr" panose="00000700000000000000" pitchFamily="2" charset="-78"/>
              </a:rPr>
              <a:t>مصرف داروهای بدون نسخه</a:t>
            </a:r>
            <a:endParaRPr lang="en-US" sz="4000" dirty="0">
              <a:cs typeface="B Titr" panose="00000700000000000000" pitchFamily="2" charset="-78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331" y="1851561"/>
            <a:ext cx="4289908" cy="491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47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09330" y="1792705"/>
            <a:ext cx="7772870" cy="4716379"/>
          </a:xfrm>
        </p:spPr>
        <p:txBody>
          <a:bodyPr>
            <a:normAutofit/>
          </a:bodyPr>
          <a:lstStyle/>
          <a:p>
            <a:r>
              <a:rPr lang="fa-IR" sz="2400" b="1" dirty="0">
                <a:cs typeface="B Nazanin" panose="00000400000000000000" pitchFamily="2" charset="-78"/>
              </a:rPr>
              <a:t>ویتامین­ها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مواد معدنی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مکمل­ها</a:t>
            </a:r>
            <a:endParaRPr lang="en-US" sz="2400" b="1" dirty="0">
              <a:cs typeface="B Nazanin" panose="00000400000000000000" pitchFamily="2" charset="-78"/>
            </a:endParaRPr>
          </a:p>
          <a:p>
            <a:r>
              <a:rPr lang="fa-IR" sz="2400" b="1" dirty="0">
                <a:cs typeface="B Nazanin" panose="00000400000000000000" pitchFamily="2" charset="-78"/>
              </a:rPr>
              <a:t>قطره گوشی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قطره چشمی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قطره بینی 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داروهای استنشاقی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پچ­های پوستی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کرم­، پماد</a:t>
            </a:r>
          </a:p>
          <a:p>
            <a:r>
              <a:rPr lang="fa-IR" sz="2400" b="1" dirty="0">
                <a:cs typeface="B Nazanin" panose="00000400000000000000" pitchFamily="2" charset="-78"/>
              </a:rPr>
              <a:t> داروهای تزریقی</a:t>
            </a:r>
            <a:endParaRPr lang="en-US" sz="2400" b="1" dirty="0">
              <a:cs typeface="B Nazanin" panose="00000400000000000000" pitchFamily="2" charset="-78"/>
            </a:endParaRPr>
          </a:p>
          <a:p>
            <a:endParaRPr lang="en-US" sz="2400" b="1" dirty="0">
              <a:cs typeface="B Nazanin" panose="00000400000000000000" pitchFamily="2" charset="-78"/>
            </a:endParaRPr>
          </a:p>
        </p:txBody>
      </p:sp>
      <p:pic>
        <p:nvPicPr>
          <p:cNvPr id="10242" name="Picture 2" descr="Image result for over the counter dru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131" y="2336971"/>
            <a:ext cx="5123986" cy="3422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05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36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مصرف اخیر داروهای مهم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678" y="1752601"/>
            <a:ext cx="8855103" cy="4373879"/>
          </a:xfrm>
        </p:spPr>
        <p:txBody>
          <a:bodyPr>
            <a:normAutofit/>
          </a:bodyPr>
          <a:lstStyle/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آنتی بیوتیک (سه ماهه اخیر)</a:t>
            </a:r>
          </a:p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واکسن</a:t>
            </a:r>
          </a:p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داروهای ایمنوساپرسیو</a:t>
            </a:r>
          </a:p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شیمی درمانی</a:t>
            </a:r>
          </a:p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فرآورده های خونی</a:t>
            </a:r>
          </a:p>
          <a:p>
            <a:pPr lvl="0"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a-IR" sz="2400" b="1" dirty="0">
                <a:cs typeface="B Nazanin" panose="00000400000000000000" pitchFamily="2" charset="-78"/>
              </a:rPr>
              <a:t>چند مورد دیگری نام ببرد؟ </a:t>
            </a:r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67350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998" y="421482"/>
            <a:ext cx="9046528" cy="1462087"/>
          </a:xfrm>
        </p:spPr>
        <p:txBody>
          <a:bodyPr/>
          <a:lstStyle/>
          <a:p>
            <a:pPr algn="r" rtl="1"/>
            <a:r>
              <a:rPr lang="fa-IR" sz="3600" spc="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سابقه حساسیت دارویی / عارضه دارویی ؟!</a:t>
            </a:r>
            <a:endParaRPr lang="en-US" sz="3600" spc="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736" y="1295401"/>
            <a:ext cx="8855103" cy="4386072"/>
          </a:xfrm>
        </p:spPr>
        <p:txBody>
          <a:bodyPr/>
          <a:lstStyle/>
          <a:p>
            <a:pPr algn="r" rtl="1"/>
            <a:r>
              <a:rPr lang="fa-IR" sz="2400" b="1" dirty="0">
                <a:cs typeface="B Nazanin" panose="00000400000000000000" pitchFamily="2" charset="-78"/>
              </a:rPr>
              <a:t>چه نوع عارضه ای  مشاهده کرده </a:t>
            </a:r>
            <a:r>
              <a:rPr lang="fa-IR" sz="2400" b="1" dirty="0" err="1">
                <a:cs typeface="B Nazanin" panose="00000400000000000000" pitchFamily="2" charset="-78"/>
              </a:rPr>
              <a:t>اید</a:t>
            </a:r>
            <a:r>
              <a:rPr lang="fa-IR" sz="2400" b="1" dirty="0">
                <a:cs typeface="B Nazanin" panose="00000400000000000000" pitchFamily="2" charset="-78"/>
              </a:rPr>
              <a:t>؟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070" y="2017713"/>
            <a:ext cx="3693192" cy="42198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288" y="16764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458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7372" y="595314"/>
            <a:ext cx="7499767" cy="1462087"/>
          </a:xfrm>
        </p:spPr>
        <p:txBody>
          <a:bodyPr/>
          <a:lstStyle/>
          <a:p>
            <a:pPr algn="r" rtl="1"/>
            <a:r>
              <a:rPr lang="fa-IR" sz="3600" dirty="0">
                <a:cs typeface="B Titr" panose="00000700000000000000" pitchFamily="2" charset="-78"/>
              </a:rPr>
              <a:t>سوابق رفتاری (اعتیاد)</a:t>
            </a:r>
            <a:endParaRPr lang="en-US" sz="3600" dirty="0">
              <a:cs typeface="B Titr" panose="00000700000000000000" pitchFamily="2" charset="-78"/>
            </a:endParaRPr>
          </a:p>
        </p:txBody>
      </p:sp>
      <p:pic>
        <p:nvPicPr>
          <p:cNvPr id="4" name="Picture 2" descr="https://lh6.googleusercontent.com/proxy/TTO7u0ZqiAVKp_Dw3yKbk35zFUl4QLkLqNC0ZS0aRP1OF49mQyikUAMyDH9dLMvj2NmyJfPUuCZUD71btsBUh-ICrWozbhNYoCe7g1NOW24Dd0W546s5_A04iwrZshRPBSOiU7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159" y="2181758"/>
            <a:ext cx="4890859" cy="391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lcohol Is Harmful To Your Health. Stock Vector - Illustration of beverage,  drinker: 833009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018" y="2181758"/>
            <a:ext cx="3904361" cy="417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ترک تریاک | کلینیک ترک اعتیاد و روانپزشکی دی | مرکز ترک اعتیاد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00" b="97667" l="55000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165" t="49466" r="3843" b="1231"/>
          <a:stretch/>
        </p:blipFill>
        <p:spPr bwMode="auto">
          <a:xfrm>
            <a:off x="4493565" y="2168537"/>
            <a:ext cx="1359504" cy="145435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53069" y="2532851"/>
            <a:ext cx="87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Koodak" panose="00000700000000000000" pitchFamily="2" charset="-78"/>
              </a:rPr>
              <a:t>لواشک؟!</a:t>
            </a:r>
            <a:endParaRPr lang="en-US" dirty="0"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68303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1544" y="924096"/>
            <a:ext cx="7989111" cy="648221"/>
          </a:xfrm>
        </p:spPr>
        <p:txBody>
          <a:bodyPr/>
          <a:lstStyle/>
          <a:p>
            <a:pPr algn="r"/>
            <a:r>
              <a:rPr lang="fa-IR" sz="36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جمع بندی مصاحبه</a:t>
            </a:r>
            <a:endParaRPr lang="en-US" sz="36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5431144" y="1659255"/>
            <a:ext cx="5609511" cy="3312576"/>
          </a:xfrm>
        </p:spPr>
        <p:txBody>
          <a:bodyPr>
            <a:noAutofit/>
          </a:bodyPr>
          <a:lstStyle/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از زمانی که برای بررسی داروها اختصاص دادید، متشکرم. </a:t>
            </a:r>
          </a:p>
          <a:p>
            <a:pPr algn="r" rtl="1"/>
            <a:endParaRPr lang="fa-IR" sz="2800" b="1" dirty="0">
              <a:cs typeface="B Nazanin" panose="00000400000000000000" pitchFamily="2" charset="-78"/>
            </a:endParaRPr>
          </a:p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آیا سوالی دارید؟</a:t>
            </a:r>
          </a:p>
          <a:p>
            <a:pPr algn="r" rtl="1"/>
            <a:endParaRPr lang="en-US" sz="2800" b="1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051" y="1572317"/>
            <a:ext cx="3829520" cy="3262183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523188" y="4320726"/>
            <a:ext cx="8517467" cy="1944607"/>
          </a:xfrm>
        </p:spPr>
        <p:txBody>
          <a:bodyPr>
            <a:noAutofit/>
          </a:bodyPr>
          <a:lstStyle/>
          <a:p>
            <a:pPr algn="r" rtl="1"/>
            <a:endParaRPr lang="en-US" sz="2800" b="1" dirty="0">
              <a:cs typeface="B Nazanin" panose="00000400000000000000" pitchFamily="2" charset="-78"/>
            </a:endParaRPr>
          </a:p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 اگر بعد از این مصاحبه مطلبی به خاطرتان آمد، لطفا با من اطلاع بدهید تا اطلاعات را به روز کنم.</a:t>
            </a:r>
            <a:endParaRPr lang="en-US" sz="2800" b="1" dirty="0">
              <a:cs typeface="B Nazanin" panose="00000400000000000000" pitchFamily="2" charset="-78"/>
            </a:endParaRPr>
          </a:p>
          <a:p>
            <a:pPr algn="r" rtl="1"/>
            <a:endParaRPr lang="en-US" sz="28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3253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4492" y="1497749"/>
            <a:ext cx="10447092" cy="435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19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71490" y="1508999"/>
            <a:ext cx="10109972" cy="429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396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0479" y="2191500"/>
            <a:ext cx="9391761" cy="307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2226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7637" y="274638"/>
            <a:ext cx="8590454" cy="62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1703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0210" y="274638"/>
            <a:ext cx="6275368" cy="611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483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99051" y="3610840"/>
            <a:ext cx="2812533" cy="1957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6004" y="185595"/>
            <a:ext cx="7763047" cy="667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647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90737" y="0"/>
            <a:ext cx="47297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627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1698" y="-1082843"/>
            <a:ext cx="6112989" cy="836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40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5400" dirty="0" err="1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سناریو</a:t>
            </a:r>
            <a:r>
              <a:rPr lang="fa-IR" sz="5400" dirty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055" y="1249680"/>
            <a:ext cx="7652825" cy="5608319"/>
          </a:xfrm>
        </p:spPr>
        <p:txBody>
          <a:bodyPr>
            <a:noAutofit/>
          </a:bodyPr>
          <a:lstStyle/>
          <a:p>
            <a:pPr algn="r" rtl="1"/>
            <a:r>
              <a:rPr lang="fa-IR" sz="2400" b="1" dirty="0">
                <a:cs typeface="B Kamran" panose="00000400000000000000" pitchFamily="2" charset="-78"/>
              </a:rPr>
              <a:t>خانم 50 ساله با سابقه دیابت و فشار خون به دلیل عفونت زخم پای دیابتیک، جهت </a:t>
            </a:r>
            <a:r>
              <a:rPr lang="fa-IR" sz="2400" b="1" dirty="0" err="1">
                <a:cs typeface="B Kamran" panose="00000400000000000000" pitchFamily="2" charset="-78"/>
              </a:rPr>
              <a:t>آمپوتاسیون</a:t>
            </a:r>
            <a:r>
              <a:rPr lang="fa-IR" sz="2400" b="1" dirty="0">
                <a:cs typeface="B Kamran" panose="00000400000000000000" pitchFamily="2" charset="-78"/>
              </a:rPr>
              <a:t> بستری گشته است.</a:t>
            </a:r>
            <a:endParaRPr lang="en-US" sz="2400" dirty="0">
              <a:cs typeface="B Kamran" panose="00000400000000000000" pitchFamily="2" charset="-78"/>
            </a:endParaRPr>
          </a:p>
          <a:p>
            <a:r>
              <a:rPr lang="en-US" b="1" dirty="0">
                <a:cs typeface="B Kamran" panose="00000400000000000000" pitchFamily="2" charset="-78"/>
              </a:rPr>
              <a:t>DH: 	</a:t>
            </a: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metformin 1000 BD</a:t>
            </a:r>
            <a:endParaRPr lang="en-US" dirty="0">
              <a:cs typeface="B Kamran" panose="00000400000000000000" pitchFamily="2" charset="-78"/>
            </a:endParaRP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 Insulin Lantus 40 </a:t>
            </a:r>
            <a:r>
              <a:rPr lang="en-US" b="1" dirty="0" err="1">
                <a:cs typeface="B Kamran" panose="00000400000000000000" pitchFamily="2" charset="-78"/>
              </a:rPr>
              <a:t>iu</a:t>
            </a:r>
            <a:endParaRPr lang="en-US" dirty="0">
              <a:cs typeface="B Kamran" panose="00000400000000000000" pitchFamily="2" charset="-78"/>
            </a:endParaRP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ASA 80</a:t>
            </a:r>
            <a:endParaRPr lang="en-US" dirty="0">
              <a:cs typeface="B Kamran" panose="00000400000000000000" pitchFamily="2" charset="-78"/>
            </a:endParaRP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Losartan 25 BD</a:t>
            </a:r>
            <a:endParaRPr lang="en-US" dirty="0">
              <a:cs typeface="B Kamran" panose="00000400000000000000" pitchFamily="2" charset="-78"/>
            </a:endParaRP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Amlodipine 5 </a:t>
            </a:r>
            <a:endParaRPr lang="en-US" dirty="0">
              <a:cs typeface="B Kamran" panose="00000400000000000000" pitchFamily="2" charset="-78"/>
            </a:endParaRPr>
          </a:p>
          <a:p>
            <a:pPr lvl="1"/>
            <a:r>
              <a:rPr lang="en-US" b="1" dirty="0">
                <a:cs typeface="B Kamran" panose="00000400000000000000" pitchFamily="2" charset="-78"/>
              </a:rPr>
              <a:t>Levofloxacin 750mg QD (</a:t>
            </a:r>
            <a:r>
              <a:rPr lang="fa-IR" b="1" dirty="0">
                <a:cs typeface="B Kamran" panose="00000400000000000000" pitchFamily="2" charset="-78"/>
              </a:rPr>
              <a:t>از 3 هفته پیش</a:t>
            </a:r>
            <a:r>
              <a:rPr lang="en-US" b="1" dirty="0">
                <a:cs typeface="B Kamran" panose="00000400000000000000" pitchFamily="2" charset="-78"/>
              </a:rPr>
              <a:t>)</a:t>
            </a:r>
            <a:endParaRPr lang="en-US" dirty="0">
              <a:cs typeface="B Kamran" panose="00000400000000000000" pitchFamily="2" charset="-78"/>
            </a:endParaRPr>
          </a:p>
          <a:p>
            <a:r>
              <a:rPr lang="en-US" b="1" dirty="0">
                <a:cs typeface="B Kamran" panose="00000400000000000000" pitchFamily="2" charset="-78"/>
              </a:rPr>
              <a:t> Allergy: Ciprofloxacin</a:t>
            </a:r>
            <a:endParaRPr lang="en-US" dirty="0">
              <a:cs typeface="B Kamran" panose="00000400000000000000" pitchFamily="2" charset="-78"/>
            </a:endParaRPr>
          </a:p>
          <a:p>
            <a:pPr algn="r" rtl="1"/>
            <a:endParaRPr lang="fa-IR" b="1" dirty="0">
              <a:cs typeface="B Kam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222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83545" y="1223889"/>
          <a:ext cx="7160456" cy="448759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14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0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6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Metformin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1000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 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Tab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Losartan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BD          PO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Tab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Amlodipine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QD         PO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Inj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Ciprofloxacin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400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TDS        IV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Inj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Clindamycin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600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TDS        IV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Inj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Insulin Lantus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40 IU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QD         SC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10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Sol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N/S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750 cc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713871" y="785948"/>
            <a:ext cx="473323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داروهای </a:t>
            </a:r>
            <a:r>
              <a:rPr kumimoji="0" lang="fa-IR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کاردکس</a:t>
            </a:r>
            <a:r>
              <a:rPr lang="fa-IR" b="1" dirty="0">
                <a:latin typeface="Arial" panose="020B0604020202020204" pitchFamily="34" charset="0"/>
                <a:cs typeface="B Nazanin" panose="00000400000000000000" pitchFamily="2" charset="-78"/>
              </a:rPr>
              <a:t> (</a:t>
            </a:r>
            <a:r>
              <a:rPr lang="en-US" b="1" dirty="0">
                <a:latin typeface="Arial" panose="020B0604020202020204" pitchFamily="34" charset="0"/>
                <a:cs typeface="B Nazanin" panose="00000400000000000000" pitchFamily="2" charset="-78"/>
              </a:rPr>
              <a:t>MAR</a:t>
            </a:r>
            <a:r>
              <a:rPr lang="fa-IR" b="1" dirty="0">
                <a:latin typeface="Arial" panose="020B0604020202020204" pitchFamily="34" charset="0"/>
                <a:cs typeface="B Nazanin" panose="00000400000000000000" pitchFamily="2" charset="-78"/>
              </a:rPr>
              <a:t>)</a:t>
            </a:r>
            <a:r>
              <a:rPr kumimoji="0" lang="fa-I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B Nazanin" panose="00000400000000000000" pitchFamily="2" charset="-78"/>
              </a:rPr>
              <a:t> به شرح زیر می­باشد: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6250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773723"/>
            <a:ext cx="8855103" cy="5880295"/>
          </a:xfrm>
        </p:spPr>
        <p:txBody>
          <a:bodyPr>
            <a:noAutofit/>
          </a:bodyPr>
          <a:lstStyle/>
          <a:p>
            <a:pPr algn="r" rtl="1"/>
            <a:r>
              <a:rPr lang="fa-IR" sz="1800" b="1" dirty="0">
                <a:cs typeface="B Kamran" panose="00000400000000000000" pitchFamily="2" charset="-78"/>
              </a:rPr>
              <a:t>: خانم 50 ساله با سابقه دیابت، فشار خون و زخم پای دیابتیک که بیش از 2 ماه پیش در ناحیه شست پا ایجاد شده است و در ابتدا تحت درمان با سیپروفلوکساسین و کلیندامایسین قرار گرفته. در ادامه به دلیل عوارض گوارشی درمان را ترک نموده و پزشک </a:t>
            </a:r>
            <a:r>
              <a:rPr lang="fa-IR" sz="1800" b="1" dirty="0" err="1">
                <a:cs typeface="B Kamran" panose="00000400000000000000" pitchFamily="2" charset="-78"/>
              </a:rPr>
              <a:t>لووفلوکساسین</a:t>
            </a:r>
            <a:r>
              <a:rPr lang="fa-IR" sz="1800" b="1" dirty="0">
                <a:cs typeface="B Kamran" panose="00000400000000000000" pitchFamily="2" charset="-78"/>
              </a:rPr>
              <a:t> و </a:t>
            </a:r>
            <a:r>
              <a:rPr lang="fa-IR" sz="1800" b="1" dirty="0" err="1">
                <a:cs typeface="B Kamran" panose="00000400000000000000" pitchFamily="2" charset="-78"/>
              </a:rPr>
              <a:t>مترونیدازول</a:t>
            </a:r>
            <a:r>
              <a:rPr lang="fa-IR" sz="1800" b="1" dirty="0">
                <a:cs typeface="B Kamran" panose="00000400000000000000" pitchFamily="2" charset="-78"/>
              </a:rPr>
              <a:t> تجویز کرده که بیمار </a:t>
            </a:r>
            <a:r>
              <a:rPr lang="fa-IR" sz="1800" b="1" dirty="0" err="1">
                <a:cs typeface="B Kamran" panose="00000400000000000000" pitchFamily="2" charset="-78"/>
              </a:rPr>
              <a:t>مترونیدازول</a:t>
            </a:r>
            <a:r>
              <a:rPr lang="fa-IR" sz="1800" b="1" dirty="0">
                <a:cs typeface="B Kamran" panose="00000400000000000000" pitchFamily="2" charset="-78"/>
              </a:rPr>
              <a:t> را نیز به دلیل عوارض گوارشی مصرف نکرده است.</a:t>
            </a:r>
            <a:endParaRPr lang="en-US" sz="1800" b="1" dirty="0">
              <a:cs typeface="B Kamran" panose="00000400000000000000" pitchFamily="2" charset="-78"/>
            </a:endParaRPr>
          </a:p>
          <a:p>
            <a:pPr algn="r" rtl="1"/>
            <a:r>
              <a:rPr lang="fa-IR" sz="1800" b="1" dirty="0">
                <a:cs typeface="B Kamran" panose="00000400000000000000" pitchFamily="2" charset="-78"/>
              </a:rPr>
              <a:t>بیمار روز گذشته به دلیل تب و بی حالی به درمانگاه مراجعه نموده و پس از بررسی مشخص می شود که عفونت زخم به استئومیلیت همراه با تخریب استخوان و نکروز منجر شده و </a:t>
            </a:r>
            <a:r>
              <a:rPr lang="fa-IR" sz="1800" b="1" dirty="0" err="1">
                <a:cs typeface="B Kamran" panose="00000400000000000000" pitchFamily="2" charset="-78"/>
              </a:rPr>
              <a:t>آمپوتاسیون</a:t>
            </a:r>
            <a:r>
              <a:rPr lang="fa-IR" sz="1800" b="1" dirty="0">
                <a:cs typeface="B Kamran" panose="00000400000000000000" pitchFamily="2" charset="-78"/>
              </a:rPr>
              <a:t> در برنامه درمانی قرار می گیرد. پزشک به بیمار اعلام نموده که </a:t>
            </a:r>
            <a:r>
              <a:rPr lang="fa-IR" sz="1800" b="1" dirty="0" err="1">
                <a:cs typeface="B Kamran" panose="00000400000000000000" pitchFamily="2" charset="-78"/>
              </a:rPr>
              <a:t>آسپرین</a:t>
            </a:r>
            <a:r>
              <a:rPr lang="fa-IR" sz="1800" b="1" dirty="0">
                <a:cs typeface="B Kamran" panose="00000400000000000000" pitchFamily="2" charset="-78"/>
              </a:rPr>
              <a:t> را قطع نماید تا برای </a:t>
            </a:r>
            <a:r>
              <a:rPr lang="fa-IR" sz="1800" b="1" dirty="0" err="1">
                <a:cs typeface="B Kamran" panose="00000400000000000000" pitchFamily="2" charset="-78"/>
              </a:rPr>
              <a:t>آمپوتاسیون</a:t>
            </a:r>
            <a:r>
              <a:rPr lang="fa-IR" sz="1800" b="1" dirty="0">
                <a:cs typeface="B Kamran" panose="00000400000000000000" pitchFamily="2" charset="-78"/>
              </a:rPr>
              <a:t> آماده شود و کارت بستری برای بیمار صادر کرده است.</a:t>
            </a:r>
            <a:endParaRPr lang="en-US" sz="1800" b="1" dirty="0">
              <a:cs typeface="B Kamran" panose="00000400000000000000" pitchFamily="2" charset="-78"/>
            </a:endParaRPr>
          </a:p>
          <a:p>
            <a:pPr algn="r" rtl="1"/>
            <a:r>
              <a:rPr lang="en-US" sz="1600" b="1" dirty="0">
                <a:cs typeface="B Kamran" panose="00000400000000000000" pitchFamily="2" charset="-78"/>
              </a:rPr>
              <a:t> </a:t>
            </a:r>
          </a:p>
          <a:p>
            <a:pPr algn="r" rtl="1"/>
            <a:r>
              <a:rPr lang="en-US" sz="1600" b="1" dirty="0">
                <a:cs typeface="B Kamran" panose="00000400000000000000" pitchFamily="2" charset="-78"/>
              </a:rPr>
              <a:t>DH</a:t>
            </a:r>
            <a:r>
              <a:rPr lang="fa-IR" sz="1600" b="1" dirty="0">
                <a:cs typeface="B Kamran" panose="00000400000000000000" pitchFamily="2" charset="-78"/>
              </a:rPr>
              <a:t>: به شرح زیر </a:t>
            </a:r>
            <a:r>
              <a:rPr lang="en-US" sz="1600" b="1" dirty="0">
                <a:cs typeface="B Kamran" panose="00000400000000000000" pitchFamily="2" charset="-78"/>
              </a:rPr>
              <a:t>	</a:t>
            </a:r>
            <a:r>
              <a:rPr lang="en-US" sz="1400" b="1" dirty="0">
                <a:cs typeface="B Kamran" panose="00000400000000000000" pitchFamily="2" charset="-78"/>
              </a:rPr>
              <a:t>metformin 1000 BD</a:t>
            </a:r>
            <a:r>
              <a:rPr lang="fa-IR" sz="1400" b="1" dirty="0">
                <a:cs typeface="B Kamran" panose="00000400000000000000" pitchFamily="2" charset="-78"/>
              </a:rPr>
              <a:t>	</a:t>
            </a:r>
            <a:r>
              <a:rPr lang="en-US" sz="1400" b="1" dirty="0">
                <a:cs typeface="B Kamran" panose="00000400000000000000" pitchFamily="2" charset="-78"/>
              </a:rPr>
              <a:t> Insulin Lantus 40 </a:t>
            </a:r>
            <a:r>
              <a:rPr lang="en-US" sz="1400" b="1" dirty="0" err="1">
                <a:cs typeface="B Kamran" panose="00000400000000000000" pitchFamily="2" charset="-78"/>
              </a:rPr>
              <a:t>iu</a:t>
            </a:r>
            <a:r>
              <a:rPr lang="fa-IR" sz="1400" b="1" dirty="0">
                <a:cs typeface="B Kamran" panose="00000400000000000000" pitchFamily="2" charset="-78"/>
              </a:rPr>
              <a:t>	</a:t>
            </a:r>
            <a:r>
              <a:rPr lang="en-US" sz="1400" b="1" dirty="0">
                <a:cs typeface="B Kamran" panose="00000400000000000000" pitchFamily="2" charset="-78"/>
              </a:rPr>
              <a:t>ASA 80	Losartan 25 BD			Amlodipine 5 	Levofloxacin 750mg QD </a:t>
            </a:r>
            <a:r>
              <a:rPr lang="fa-IR" sz="1400" b="1" dirty="0">
                <a:cs typeface="B Kamran" panose="00000400000000000000" pitchFamily="2" charset="-78"/>
              </a:rPr>
              <a:t>از 3 هفته پیش</a:t>
            </a:r>
            <a:endParaRPr lang="en-US" sz="1400" b="1" dirty="0">
              <a:cs typeface="B Kamran" panose="00000400000000000000" pitchFamily="2" charset="-78"/>
            </a:endParaRPr>
          </a:p>
          <a:p>
            <a:pPr algn="r" rtl="1"/>
            <a:r>
              <a:rPr lang="fa-IR" sz="1800" b="1" dirty="0">
                <a:cs typeface="B Kamran" panose="00000400000000000000" pitchFamily="2" charset="-78"/>
              </a:rPr>
              <a:t>حساسیت و عوارض دارویی: با سیپروفلوکساسین و کلیندامایسین و </a:t>
            </a:r>
            <a:r>
              <a:rPr lang="fa-IR" sz="1800" b="1" dirty="0" err="1">
                <a:cs typeface="B Kamran" panose="00000400000000000000" pitchFamily="2" charset="-78"/>
              </a:rPr>
              <a:t>مترونیدازول</a:t>
            </a:r>
            <a:r>
              <a:rPr lang="fa-IR" sz="1800" b="1" dirty="0">
                <a:cs typeface="B Kamran" panose="00000400000000000000" pitchFamily="2" charset="-78"/>
              </a:rPr>
              <a:t> عوارض گوارشی داشته و </a:t>
            </a:r>
            <a:r>
              <a:rPr lang="fa-IR" sz="1800" b="1" dirty="0" err="1">
                <a:cs typeface="B Kamran" panose="00000400000000000000" pitchFamily="2" charset="-78"/>
              </a:rPr>
              <a:t>کامپلیانس</a:t>
            </a:r>
            <a:r>
              <a:rPr lang="fa-IR" sz="1800" b="1" dirty="0">
                <a:cs typeface="B Kamran" panose="00000400000000000000" pitchFamily="2" charset="-78"/>
              </a:rPr>
              <a:t> ندارد.</a:t>
            </a:r>
            <a:endParaRPr lang="en-US" sz="1800" b="1" dirty="0">
              <a:cs typeface="B Kamran" panose="00000400000000000000" pitchFamily="2" charset="-78"/>
            </a:endParaRPr>
          </a:p>
          <a:p>
            <a:pPr algn="r" rtl="1"/>
            <a:r>
              <a:rPr lang="fa-IR" sz="1800" b="1" dirty="0">
                <a:cs typeface="B Kamran" panose="00000400000000000000" pitchFamily="2" charset="-78"/>
              </a:rPr>
              <a:t>شواهدی برای حساسیت از جمله </a:t>
            </a:r>
            <a:r>
              <a:rPr lang="fa-IR" sz="1800" b="1" dirty="0" err="1">
                <a:cs typeface="B Kamran" panose="00000400000000000000" pitchFamily="2" charset="-78"/>
              </a:rPr>
              <a:t>راش</a:t>
            </a:r>
            <a:r>
              <a:rPr lang="fa-IR" sz="1800" b="1" dirty="0">
                <a:cs typeface="B Kamran" panose="00000400000000000000" pitchFamily="2" charset="-78"/>
              </a:rPr>
              <a:t>، خارش و تاول ذکر </a:t>
            </a:r>
            <a:r>
              <a:rPr lang="fa-IR" sz="1800" b="1" dirty="0" err="1">
                <a:cs typeface="B Kamran" panose="00000400000000000000" pitchFamily="2" charset="-78"/>
              </a:rPr>
              <a:t>نمی</a:t>
            </a:r>
            <a:r>
              <a:rPr lang="fa-IR" sz="1800" b="1" dirty="0">
                <a:cs typeface="B Kamran" panose="00000400000000000000" pitchFamily="2" charset="-78"/>
              </a:rPr>
              <a:t> کند.</a:t>
            </a:r>
            <a:endParaRPr lang="en-US" sz="1800" b="1" dirty="0">
              <a:cs typeface="B Kamran" panose="00000400000000000000" pitchFamily="2" charset="-78"/>
            </a:endParaRPr>
          </a:p>
          <a:p>
            <a:pPr algn="r" rtl="1"/>
            <a:r>
              <a:rPr lang="fa-IR" sz="1800" b="1" dirty="0">
                <a:cs typeface="B Kamran" panose="00000400000000000000" pitchFamily="2" charset="-78"/>
              </a:rPr>
              <a:t>پس از اخذ شرح حال دارویی (</a:t>
            </a:r>
            <a:r>
              <a:rPr lang="en-US" sz="1800" b="1" dirty="0">
                <a:cs typeface="B Kamran" panose="00000400000000000000" pitchFamily="2" charset="-78"/>
              </a:rPr>
              <a:t>BPMH</a:t>
            </a:r>
            <a:r>
              <a:rPr lang="fa-IR" sz="1800" b="1" dirty="0">
                <a:cs typeface="B Kamran" panose="00000400000000000000" pitchFamily="2" charset="-78"/>
              </a:rPr>
              <a:t>):</a:t>
            </a:r>
            <a:endParaRPr lang="en-US" sz="1800" b="1" dirty="0">
              <a:cs typeface="B Kamran" panose="00000400000000000000" pitchFamily="2" charset="-78"/>
            </a:endParaRPr>
          </a:p>
          <a:p>
            <a:pPr lvl="0" algn="r" rtl="1"/>
            <a:r>
              <a:rPr lang="fa-IR" sz="1800" b="1" dirty="0">
                <a:cs typeface="B Kamran" panose="00000400000000000000" pitchFamily="2" charset="-78"/>
              </a:rPr>
              <a:t>حساسیت به سیپروفلوکساسین در شرح حال اولیه واقعی نبوده و تنها عوارض گوارشی بوده است. و امکان ادامه درمان بستگی به تصمیم پزشک دارد</a:t>
            </a:r>
            <a:endParaRPr lang="en-US" sz="1800" b="1" dirty="0">
              <a:cs typeface="B Kamran" panose="00000400000000000000" pitchFamily="2" charset="-78"/>
            </a:endParaRPr>
          </a:p>
          <a:p>
            <a:pPr lvl="0" algn="r" rtl="1"/>
            <a:r>
              <a:rPr lang="fa-IR" sz="1800" b="1" dirty="0" err="1">
                <a:cs typeface="B Kamran" panose="00000400000000000000" pitchFamily="2" charset="-78"/>
              </a:rPr>
              <a:t>آسپرین</a:t>
            </a:r>
            <a:r>
              <a:rPr lang="fa-IR" sz="1800" b="1" dirty="0">
                <a:cs typeface="B Kamran" panose="00000400000000000000" pitchFamily="2" charset="-78"/>
              </a:rPr>
              <a:t> عمداً توسط پزشک قطع شده (به دلیل احتمال نیاز به </a:t>
            </a:r>
            <a:r>
              <a:rPr lang="fa-IR" sz="1800" b="1" dirty="0" err="1">
                <a:cs typeface="B Kamran" panose="00000400000000000000" pitchFamily="2" charset="-78"/>
              </a:rPr>
              <a:t>آمپوتاسیون</a:t>
            </a:r>
            <a:r>
              <a:rPr lang="fa-IR" sz="1800" b="1" dirty="0">
                <a:cs typeface="B Kamran" panose="00000400000000000000" pitchFamily="2" charset="-78"/>
              </a:rPr>
              <a:t>)</a:t>
            </a:r>
            <a:endParaRPr lang="en-US" sz="1800" b="1" dirty="0">
              <a:cs typeface="B Kamran" panose="00000400000000000000" pitchFamily="2" charset="-78"/>
            </a:endParaRPr>
          </a:p>
          <a:p>
            <a:pPr lvl="0" algn="r" rtl="1"/>
            <a:r>
              <a:rPr lang="fa-IR" sz="1800" b="1" dirty="0">
                <a:cs typeface="B Kamran" panose="00000400000000000000" pitchFamily="2" charset="-78"/>
              </a:rPr>
              <a:t>سیپروفلوکساسین بیمار با </a:t>
            </a:r>
            <a:r>
              <a:rPr lang="fa-IR" sz="1800" b="1" dirty="0" err="1">
                <a:cs typeface="B Kamran" panose="00000400000000000000" pitchFamily="2" charset="-78"/>
              </a:rPr>
              <a:t>لووفلوکساسین</a:t>
            </a:r>
            <a:r>
              <a:rPr lang="fa-IR" sz="1800" b="1" dirty="0">
                <a:cs typeface="B Kamran" panose="00000400000000000000" pitchFamily="2" charset="-78"/>
              </a:rPr>
              <a:t> جایگزین شده ولیکن قطع دارو ثبت نشده است</a:t>
            </a:r>
            <a:r>
              <a:rPr lang="fa-IR" sz="1600" b="1" dirty="0">
                <a:cs typeface="B Kamran" panose="00000400000000000000" pitchFamily="2" charset="-78"/>
              </a:rPr>
              <a:t>. </a:t>
            </a:r>
            <a:br>
              <a:rPr lang="en-US" sz="1600" b="1" dirty="0">
                <a:cs typeface="B Kamran" panose="00000400000000000000" pitchFamily="2" charset="-78"/>
              </a:rPr>
            </a:br>
            <a:endParaRPr lang="en-US" sz="1600" b="1" dirty="0">
              <a:cs typeface="B Kam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594049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5762" y="410600"/>
            <a:ext cx="8855103" cy="6217920"/>
          </a:xfrm>
        </p:spPr>
        <p:txBody>
          <a:bodyPr/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فرم تلفیق پذیرش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3078" y="323557"/>
            <a:ext cx="4897064" cy="63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563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1404" y="347620"/>
            <a:ext cx="8855103" cy="6217920"/>
          </a:xfrm>
        </p:spPr>
        <p:txBody>
          <a:bodyPr/>
          <a:lstStyle/>
          <a:p>
            <a:pPr algn="r" rtl="1"/>
            <a:r>
              <a:rPr lang="fa-IR" dirty="0" err="1">
                <a:cs typeface="B Titr" panose="00000700000000000000" pitchFamily="2" charset="-78"/>
              </a:rPr>
              <a:t>کاردکس</a:t>
            </a:r>
            <a:r>
              <a:rPr lang="fa-IR" dirty="0">
                <a:cs typeface="B Titr" panose="00000700000000000000" pitchFamily="2" charset="-78"/>
              </a:rPr>
              <a:t> روز ترخیص</a:t>
            </a:r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  <a:p>
            <a:pPr algn="r" rtl="1"/>
            <a:r>
              <a:rPr lang="fa-IR" dirty="0">
                <a:cs typeface="B Titr" panose="00000700000000000000" pitchFamily="2" charset="-78"/>
              </a:rPr>
              <a:t>نسخه روز ترخیص</a:t>
            </a:r>
            <a:endParaRPr lang="en-US" dirty="0">
              <a:cs typeface="B Titr" panose="00000700000000000000" pitchFamily="2" charset="-78"/>
            </a:endParaRPr>
          </a:p>
          <a:p>
            <a:pPr algn="r" rtl="1"/>
            <a:endParaRPr lang="en-US" dirty="0">
              <a:cs typeface="B Titr" panose="00000700000000000000" pitchFamily="2" charset="-78"/>
            </a:endParaRPr>
          </a:p>
        </p:txBody>
      </p:sp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1446832" y="155918"/>
          <a:ext cx="6310328" cy="32004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17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60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6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9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Metformin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1000 mg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 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Losartan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BD          PO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ASA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QD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Atorvastatin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QD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Inj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Vancomycin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750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TDS        IV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Inj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Insulin Lantus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40 IU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QD         SC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56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Sol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N/S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750 cc</a:t>
                      </a:r>
                      <a:endParaRPr lang="en-US" sz="16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1462072" y="3904957"/>
          <a:ext cx="6295088" cy="228600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15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1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3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3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16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Metformin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1000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 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6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Losartan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BD          PO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6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ASA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QD         PO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6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Atorvastatin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QD         PO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6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Tab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</a:rPr>
                        <a:t>Linezolide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600 mg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</a:rPr>
                        <a:t>BD</a:t>
                      </a:r>
                      <a:r>
                        <a:rPr lang="en-US" sz="2000" baseline="0" dirty="0">
                          <a:effectLst/>
                          <a:latin typeface="+mn-lt"/>
                        </a:rPr>
                        <a:t>         </a:t>
                      </a:r>
                      <a:r>
                        <a:rPr lang="en-US" sz="2000" dirty="0">
                          <a:effectLst/>
                          <a:latin typeface="+mn-lt"/>
                        </a:rPr>
                        <a:t>IV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7927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0457" y="323557"/>
            <a:ext cx="8855103" cy="6217920"/>
          </a:xfrm>
        </p:spPr>
        <p:txBody>
          <a:bodyPr/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فرم تلفیق ترخیص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21173" y="154741"/>
            <a:ext cx="5102027" cy="655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1232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68320" y="2866572"/>
            <a:ext cx="9875520" cy="1472184"/>
          </a:xfrm>
        </p:spPr>
        <p:txBody>
          <a:bodyPr/>
          <a:lstStyle/>
          <a:p>
            <a:r>
              <a:rPr lang="fa-IR" dirty="0"/>
              <a:t>وضعیت تلفیق دارویی در ایران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76068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/>
              <a:t>افراد دخیل در فرایند تلفیق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r" rtl="1"/>
            <a:r>
              <a:rPr lang="fa-IR" dirty="0"/>
              <a:t>در حال حاضر پرستاران در فرایند پذیرش بیمار فهرستی از داروهای بیمار تهیه می کنند و آن را به عنوان تلفیق دارویی می دانند.</a:t>
            </a:r>
          </a:p>
          <a:p>
            <a:pPr lvl="1" algn="r" rtl="1"/>
            <a:r>
              <a:rPr lang="fa-IR" dirty="0"/>
              <a:t>اقدام: تشریح فرایند تلفیق دارویی برای تصمیم گیرندگان نظام سلامت و تفکیک مراحل به</a:t>
            </a:r>
          </a:p>
          <a:p>
            <a:pPr lvl="2" algn="r" rtl="1"/>
            <a:r>
              <a:rPr lang="fa-IR" dirty="0"/>
              <a:t>اخذ بهترین شرح حال دارویی</a:t>
            </a:r>
          </a:p>
          <a:p>
            <a:pPr lvl="2" algn="r" rtl="1"/>
            <a:r>
              <a:rPr lang="fa-IR" dirty="0"/>
              <a:t>مقایسه داروهای سابق با داروهای تجویز شده پس از </a:t>
            </a:r>
            <a:r>
              <a:rPr lang="fa-IR" dirty="0" err="1"/>
              <a:t>ترنزیشن</a:t>
            </a:r>
            <a:endParaRPr lang="fa-IR" dirty="0"/>
          </a:p>
          <a:p>
            <a:pPr lvl="2" algn="r" rtl="1"/>
            <a:r>
              <a:rPr lang="fa-IR" dirty="0"/>
              <a:t>شناسایی </a:t>
            </a:r>
            <a:r>
              <a:rPr lang="fa-IR" dirty="0" err="1"/>
              <a:t>ناهمخوانی</a:t>
            </a:r>
            <a:r>
              <a:rPr lang="fa-IR" dirty="0"/>
              <a:t> ها</a:t>
            </a:r>
          </a:p>
          <a:p>
            <a:pPr lvl="2" algn="r" rtl="1"/>
            <a:r>
              <a:rPr lang="fa-IR" dirty="0"/>
              <a:t>پیگیری جهت شفاف سازی </a:t>
            </a:r>
            <a:r>
              <a:rPr lang="fa-IR" dirty="0" err="1"/>
              <a:t>ناهمخوانی</a:t>
            </a:r>
            <a:r>
              <a:rPr lang="fa-IR" dirty="0"/>
              <a:t> های خواسته و ناخواسته و اصلاح موارد ناخواسته</a:t>
            </a:r>
          </a:p>
          <a:p>
            <a:pPr algn="r" rtl="1"/>
            <a:r>
              <a:rPr lang="fa-IR" dirty="0"/>
              <a:t>آیا در این فرایند داروساز می تواند مستقل باشد؟</a:t>
            </a:r>
          </a:p>
          <a:p>
            <a:pPr lvl="1" algn="r" rtl="1"/>
            <a:r>
              <a:rPr lang="fa-IR" dirty="0"/>
              <a:t>تعداد زیاد تلفیق در روز</a:t>
            </a:r>
          </a:p>
          <a:p>
            <a:pPr lvl="1" algn="r" rtl="1"/>
            <a:r>
              <a:rPr lang="fa-IR" dirty="0"/>
              <a:t>لزوم ارتباط مستقیم با پزشک و یا سپردن بخشی از پیگیری به دیگر همکاران</a:t>
            </a:r>
          </a:p>
        </p:txBody>
      </p:sp>
    </p:spTree>
    <p:extLst>
      <p:ext uri="{BB962C8B-B14F-4D97-AF65-F5344CB8AC3E}">
        <p14:creationId xmlns:p14="http://schemas.microsoft.com/office/powerpoint/2010/main" val="9318504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a-IR" dirty="0"/>
              <a:t>فعالیت های دکتر داروساز در بخش به ترتیب اولویت</a:t>
            </a:r>
            <a:br>
              <a:rPr lang="fa-IR" dirty="0"/>
            </a:br>
            <a:r>
              <a:rPr lang="fa-IR" dirty="0"/>
              <a:t> آیا اشتراک نظر وجود دارد؟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dirty="0"/>
              <a:t>نظارت بر تطابق درخواست های دارویی با دستورات دارویی</a:t>
            </a:r>
          </a:p>
          <a:p>
            <a:pPr algn="r" rtl="1"/>
            <a:r>
              <a:rPr lang="fa-IR" dirty="0"/>
              <a:t>نظارت بر تطابق درخواست تجهیزات با نیاز بیمار</a:t>
            </a:r>
          </a:p>
          <a:p>
            <a:pPr algn="r" rtl="1"/>
            <a:r>
              <a:rPr lang="fa-IR" dirty="0"/>
              <a:t>کنترل اصالت دارو و تجهیزات موجود در بخش</a:t>
            </a:r>
          </a:p>
          <a:p>
            <a:pPr algn="r" rtl="1"/>
            <a:r>
              <a:rPr lang="fa-IR" dirty="0"/>
              <a:t>کنترل آماده سازی صحیح داروها (اصالت محصول نهایی) و آماده سازی مستقیم داروهای خاص</a:t>
            </a:r>
          </a:p>
          <a:p>
            <a:r>
              <a:rPr lang="fa-IR" b="1" dirty="0"/>
              <a:t>انجام تلفیق دارویی برای بیماران</a:t>
            </a:r>
          </a:p>
          <a:p>
            <a:pPr algn="r" rtl="1"/>
            <a:r>
              <a:rPr lang="fa-IR" dirty="0"/>
              <a:t>کنترل </a:t>
            </a:r>
            <a:r>
              <a:rPr lang="fa-IR" dirty="0" err="1"/>
              <a:t>کاردکس</a:t>
            </a:r>
            <a:r>
              <a:rPr lang="fa-IR" dirty="0"/>
              <a:t> های دارویی از لحاظ تطابق با دستورات دارویی</a:t>
            </a:r>
          </a:p>
          <a:p>
            <a:pPr algn="r" rtl="1"/>
            <a:r>
              <a:rPr lang="fa-IR" dirty="0"/>
              <a:t>کنترل دستور های دارویی از لحاظ خطاهای دارویی</a:t>
            </a:r>
          </a:p>
          <a:p>
            <a:pPr algn="r" rtl="1"/>
            <a:r>
              <a:rPr lang="fa-IR" dirty="0"/>
              <a:t>ارائه اطلاعات دارویی به سرویس معالج</a:t>
            </a:r>
          </a:p>
          <a:p>
            <a:pPr algn="r" rtl="1"/>
            <a:r>
              <a:rPr lang="fa-IR" dirty="0"/>
              <a:t>کنترل رژیم دارویی بیمار از لحاظ تداخلات و تنظیم دوز و در صورت شناسایی اعلام هشدار</a:t>
            </a:r>
          </a:p>
        </p:txBody>
      </p:sp>
    </p:spTree>
    <p:extLst>
      <p:ext uri="{BB962C8B-B14F-4D97-AF65-F5344CB8AC3E}">
        <p14:creationId xmlns:p14="http://schemas.microsoft.com/office/powerpoint/2010/main" val="3968136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خطاهای رایج در فرایند تلفیق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/>
              <a:t>معادل دانستن اخذ </a:t>
            </a:r>
            <a:r>
              <a:rPr lang="en-US" dirty="0"/>
              <a:t>BPMH</a:t>
            </a:r>
            <a:r>
              <a:rPr lang="fa-IR" dirty="0"/>
              <a:t> با تلفیق دارویی</a:t>
            </a:r>
          </a:p>
          <a:p>
            <a:pPr algn="r" rtl="1"/>
            <a:r>
              <a:rPr lang="fa-IR" dirty="0"/>
              <a:t>عدم پیگیری </a:t>
            </a:r>
            <a:r>
              <a:rPr lang="fa-IR" dirty="0" err="1"/>
              <a:t>ناهمخوانی</a:t>
            </a:r>
            <a:r>
              <a:rPr lang="fa-IR" dirty="0"/>
              <a:t> های ناخواسته</a:t>
            </a:r>
          </a:p>
          <a:p>
            <a:pPr algn="r" rtl="1"/>
            <a:r>
              <a:rPr lang="fa-IR" dirty="0"/>
              <a:t>عدم اولویت بندی در پیگیری </a:t>
            </a:r>
            <a:r>
              <a:rPr lang="fa-IR" dirty="0" err="1"/>
              <a:t>ناهمخوانی</a:t>
            </a:r>
            <a:r>
              <a:rPr lang="fa-IR" dirty="0"/>
              <a:t> ها </a:t>
            </a:r>
          </a:p>
          <a:p>
            <a:pPr lvl="1" algn="r" rtl="1"/>
            <a:r>
              <a:rPr lang="fa-IR" dirty="0"/>
              <a:t>(در خصوص داروهای خاص باید پیگیری شخصا توسط داروساز انجام گردد)</a:t>
            </a:r>
          </a:p>
          <a:p>
            <a:pPr algn="r" rtl="1"/>
            <a:r>
              <a:rPr lang="fa-IR" dirty="0"/>
              <a:t>گره زدن انجام تلفیق دارویی به دیگر فعالیت های داروساز از جمله ارزیابی تداخلات و آموزش بیمار</a:t>
            </a:r>
          </a:p>
          <a:p>
            <a:r>
              <a:rPr lang="fa-IR" dirty="0"/>
              <a:t>ترکیب محاسبه مالی تلفیق دارویی پذیرش و ترخیص</a:t>
            </a:r>
          </a:p>
          <a:p>
            <a:r>
              <a:rPr lang="fa-IR" dirty="0"/>
              <a:t>عدم اولویت بندی در انجام وظایف دکتر داروساز در بیمارستان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94444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/>
              <a:t>استراتژی های لازم جهت اصلاح مسیر تلفیق دارویی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dirty="0"/>
              <a:t>تاکید بر تفکیک تلفیق دارویی از دیگر فعالیت های داروساز</a:t>
            </a:r>
          </a:p>
          <a:p>
            <a:pPr algn="r" rtl="1"/>
            <a:r>
              <a:rPr lang="fa-IR" dirty="0"/>
              <a:t>تفکیک محاسبه مالی تلفیق حین پذیرش و تلفیق حین ترخیص</a:t>
            </a:r>
          </a:p>
          <a:p>
            <a:pPr algn="r" rtl="1"/>
            <a:r>
              <a:rPr lang="fa-IR" dirty="0"/>
              <a:t>اولویت بندی افراد صاحب صلاحیت در انجام تلفیق دارویی</a:t>
            </a:r>
            <a:endParaRPr lang="en-US" dirty="0"/>
          </a:p>
          <a:p>
            <a:r>
              <a:rPr lang="fa-IR" dirty="0"/>
              <a:t>عدم امکان درخواست هزینه اضافه برای تلفیق دارویی در صورت انجام فرایند توسط پزشک</a:t>
            </a:r>
          </a:p>
          <a:p>
            <a:r>
              <a:rPr lang="fa-IR" dirty="0"/>
              <a:t>اصلاح فرایند ترخیص بیماران در اعتبار بخشی جهت امکانپذیر شدن تلفیق حین ترخیص</a:t>
            </a:r>
          </a:p>
          <a:p>
            <a:r>
              <a:rPr lang="fa-IR" dirty="0"/>
              <a:t>مذاکره با معاونت درمان جهت پررنگ نمودن الزام انجام تلفیق دارویی در فرایند </a:t>
            </a:r>
            <a:r>
              <a:rPr lang="fa-IR" dirty="0" err="1"/>
              <a:t>اعتباربخشی</a:t>
            </a:r>
            <a:r>
              <a:rPr lang="fa-IR" dirty="0"/>
              <a:t> بیمارستان </a:t>
            </a:r>
          </a:p>
          <a:p>
            <a:r>
              <a:rPr lang="fa-IR" dirty="0"/>
              <a:t>مذاکره با دیوان عدالت اداری جهت اصلاح حکم</a:t>
            </a:r>
          </a:p>
          <a:p>
            <a:r>
              <a:rPr lang="fa-IR" dirty="0"/>
              <a:t>مذاکره با سازمان های بیمه </a:t>
            </a:r>
            <a:r>
              <a:rPr lang="fa-IR" dirty="0" err="1"/>
              <a:t>گرجهت</a:t>
            </a:r>
            <a:r>
              <a:rPr lang="fa-IR" dirty="0"/>
              <a:t> پوشش خدمت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371552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2225039" y="840105"/>
            <a:ext cx="7772400" cy="14620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defTabSz="914400" eaLnBrk="1" hangingPunct="1"/>
            <a:r>
              <a:rPr lang="fa-IR" altLang="en-US" dirty="0">
                <a:cs typeface="B Titr" panose="00000700000000000000" pitchFamily="2" charset="-78"/>
              </a:rPr>
              <a:t>با تشکر از توجه شما</a:t>
            </a:r>
            <a:endParaRPr lang="en-CA" altLang="en-US" dirty="0">
              <a:cs typeface="B Titr" panose="00000700000000000000" pitchFamily="2" charset="-78"/>
            </a:endParaRPr>
          </a:p>
        </p:txBody>
      </p:sp>
      <p:pic>
        <p:nvPicPr>
          <p:cNvPr id="5122" name="Picture 2" descr="http://www.macmillan.org.uk/images/fundraising/thankyou/thank-you-pan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100" y="2502218"/>
            <a:ext cx="5796279" cy="326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8770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JA">
  <a:themeElements>
    <a:clrScheme name="Custom 2">
      <a:dk1>
        <a:sysClr val="windowText" lastClr="000000"/>
      </a:dk1>
      <a:lt1>
        <a:sysClr val="window" lastClr="FFFFFF"/>
      </a:lt1>
      <a:dk2>
        <a:srgbClr val="1A361B"/>
      </a:dk2>
      <a:lt2>
        <a:srgbClr val="1A361B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Roya">
      <a:majorFont>
        <a:latin typeface="Calibri"/>
        <a:ea typeface=""/>
        <a:cs typeface="B Roya"/>
      </a:majorFont>
      <a:minorFont>
        <a:latin typeface="Calibri"/>
        <a:ea typeface=""/>
        <a:cs typeface="B Roya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JA" id="{B3F09B50-4115-4D58-B978-ACE966405121}" vid="{2F991768-182E-46FC-991B-2E791B3453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NAJA</Template>
  <TotalTime>581</TotalTime>
  <Words>2014</Words>
  <Application>Microsoft Office PowerPoint</Application>
  <PresentationFormat>Widescreen</PresentationFormat>
  <Paragraphs>288</Paragraphs>
  <Slides>62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4" baseType="lpstr">
      <vt:lpstr>Arial</vt:lpstr>
      <vt:lpstr>B Kamran</vt:lpstr>
      <vt:lpstr>B Koodak</vt:lpstr>
      <vt:lpstr>B Lotus</vt:lpstr>
      <vt:lpstr>B Nazanin</vt:lpstr>
      <vt:lpstr>B Titr</vt:lpstr>
      <vt:lpstr>B Zar</vt:lpstr>
      <vt:lpstr>Calibri</vt:lpstr>
      <vt:lpstr>Verdana</vt:lpstr>
      <vt:lpstr>Wingdings</vt:lpstr>
      <vt:lpstr>Wingdings 2</vt:lpstr>
      <vt:lpstr>NAJA</vt:lpstr>
      <vt:lpstr> تلفیق دارویی Medication Reconciliation</vt:lpstr>
      <vt:lpstr>پذیرش در بیمارستان </vt:lpstr>
      <vt:lpstr>آنچه در زمان پذیرش بیمار در بیمارستان رخ می‌دهد:</vt:lpstr>
      <vt:lpstr>مشکل از کجا آغاز می شود؟</vt:lpstr>
      <vt:lpstr>مشکل از کجا آغاز می شود؟</vt:lpstr>
      <vt:lpstr>تلفیق دارویی</vt:lpstr>
      <vt:lpstr>PowerPoint Presentation</vt:lpstr>
      <vt:lpstr>تعریف تلفیق دارویی</vt:lpstr>
      <vt:lpstr> واژه شناسی</vt:lpstr>
      <vt:lpstr>تعاریف خطاها و عوارض دارویی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اهمیت انجام تلفیق دارویی</vt:lpstr>
      <vt:lpstr>اهداف انجام تلفیق دارویی</vt:lpstr>
      <vt:lpstr>تلفیق دارویی در کجا انجام می شود؟</vt:lpstr>
      <vt:lpstr>تلفیق دارویی چه زمانی انجام می شود؟</vt:lpstr>
      <vt:lpstr>فرد انجام دهنده تلفیق دارویی</vt:lpstr>
      <vt:lpstr>نقش داروساز</vt:lpstr>
      <vt:lpstr>اهمیت وجود داروساز در تلفیق دارویی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مدارک همراه</vt:lpstr>
      <vt:lpstr>PowerPoint Presentation</vt:lpstr>
      <vt:lpstr>PowerPoint Presentation</vt:lpstr>
      <vt:lpstr>صحت منبع شرح حال؟!</vt:lpstr>
      <vt:lpstr>PowerPoint Presentation</vt:lpstr>
      <vt:lpstr>شروع مصاحبه با بیمار</vt:lpstr>
      <vt:lpstr>جمع آوری اطلاعات</vt:lpstr>
      <vt:lpstr>ادامه مصرف داروهای منزل در بیمارستان</vt:lpstr>
      <vt:lpstr>مصرف داروهای بدون نسخه</vt:lpstr>
      <vt:lpstr>PowerPoint Presentation</vt:lpstr>
      <vt:lpstr>مصرف اخیر داروهای مهم</vt:lpstr>
      <vt:lpstr>سابقه حساسیت دارویی / عارضه دارویی ؟!</vt:lpstr>
      <vt:lpstr>سوابق رفتاری (اعتیاد)</vt:lpstr>
      <vt:lpstr>جمع بندی مصاحبه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سناریو...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وضعیت تلفیق دارویی در ایران</vt:lpstr>
      <vt:lpstr>افراد دخیل در فرایند تلفیق</vt:lpstr>
      <vt:lpstr>فعالیت های دکتر داروساز در بخش به ترتیب اولویت  آیا اشتراک نظر وجود دارد؟</vt:lpstr>
      <vt:lpstr>خطاهای رایج در فرایند تلفیق</vt:lpstr>
      <vt:lpstr>استراتژی های لازم جهت اصلاح مسیر تلفیق دارویی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Farhad</dc:creator>
  <cp:lastModifiedBy>app7</cp:lastModifiedBy>
  <cp:revision>12</cp:revision>
  <dcterms:created xsi:type="dcterms:W3CDTF">2021-01-17T06:45:10Z</dcterms:created>
  <dcterms:modified xsi:type="dcterms:W3CDTF">2026-01-31T07:48:08Z</dcterms:modified>
</cp:coreProperties>
</file>